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844" r:id="rId2"/>
    <p:sldMasterId id="2147483852" r:id="rId3"/>
  </p:sldMasterIdLst>
  <p:notesMasterIdLst>
    <p:notesMasterId r:id="rId50"/>
  </p:notesMasterIdLst>
  <p:handoutMasterIdLst>
    <p:handoutMasterId r:id="rId51"/>
  </p:handoutMasterIdLst>
  <p:sldIdLst>
    <p:sldId id="319" r:id="rId4"/>
    <p:sldId id="342" r:id="rId5"/>
    <p:sldId id="367" r:id="rId6"/>
    <p:sldId id="320" r:id="rId7"/>
    <p:sldId id="343" r:id="rId8"/>
    <p:sldId id="362" r:id="rId9"/>
    <p:sldId id="345" r:id="rId10"/>
    <p:sldId id="364" r:id="rId11"/>
    <p:sldId id="322" r:id="rId12"/>
    <p:sldId id="336" r:id="rId13"/>
    <p:sldId id="351" r:id="rId14"/>
    <p:sldId id="348" r:id="rId15"/>
    <p:sldId id="347" r:id="rId16"/>
    <p:sldId id="352" r:id="rId17"/>
    <p:sldId id="353" r:id="rId18"/>
    <p:sldId id="354" r:id="rId19"/>
    <p:sldId id="355" r:id="rId20"/>
    <p:sldId id="349" r:id="rId21"/>
    <p:sldId id="350" r:id="rId22"/>
    <p:sldId id="356" r:id="rId23"/>
    <p:sldId id="357" r:id="rId24"/>
    <p:sldId id="358" r:id="rId25"/>
    <p:sldId id="359" r:id="rId26"/>
    <p:sldId id="360" r:id="rId27"/>
    <p:sldId id="361" r:id="rId28"/>
    <p:sldId id="365" r:id="rId29"/>
    <p:sldId id="366" r:id="rId30"/>
    <p:sldId id="325" r:id="rId31"/>
    <p:sldId id="337" r:id="rId32"/>
    <p:sldId id="338" r:id="rId33"/>
    <p:sldId id="339" r:id="rId34"/>
    <p:sldId id="340" r:id="rId35"/>
    <p:sldId id="330" r:id="rId36"/>
    <p:sldId id="335" r:id="rId37"/>
    <p:sldId id="368" r:id="rId38"/>
    <p:sldId id="369" r:id="rId39"/>
    <p:sldId id="370" r:id="rId40"/>
    <p:sldId id="371" r:id="rId41"/>
    <p:sldId id="372" r:id="rId42"/>
    <p:sldId id="331" r:id="rId43"/>
    <p:sldId id="333" r:id="rId44"/>
    <p:sldId id="332" r:id="rId45"/>
    <p:sldId id="323" r:id="rId46"/>
    <p:sldId id="363" r:id="rId47"/>
    <p:sldId id="324" r:id="rId48"/>
    <p:sldId id="334" r:id="rId49"/>
  </p:sldIdLst>
  <p:sldSz cx="9144000" cy="6858000" type="screen4x3"/>
  <p:notesSz cx="7016750" cy="93027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30">
          <p15:clr>
            <a:srgbClr val="A4A3A4"/>
          </p15:clr>
        </p15:guide>
        <p15:guide id="2" pos="22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1115AB"/>
    <a:srgbClr val="B2B2B2"/>
    <a:srgbClr val="005696"/>
    <a:srgbClr val="D6EDBD"/>
    <a:srgbClr val="99CCFF"/>
    <a:srgbClr val="B2F282"/>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714" autoAdjust="0"/>
  </p:normalViewPr>
  <p:slideViewPr>
    <p:cSldViewPr>
      <p:cViewPr varScale="1">
        <p:scale>
          <a:sx n="93" d="100"/>
          <a:sy n="93" d="100"/>
        </p:scale>
        <p:origin x="636" y="69"/>
      </p:cViewPr>
      <p:guideLst>
        <p:guide orient="horz" pos="2064"/>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36" y="-102"/>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650" cy="461963"/>
          </a:xfrm>
          <a:prstGeom prst="rect">
            <a:avLst/>
          </a:prstGeom>
          <a:noFill/>
          <a:ln w="9525">
            <a:noFill/>
            <a:miter lim="800000"/>
            <a:headEnd/>
            <a:tailEnd/>
          </a:ln>
        </p:spPr>
        <p:txBody>
          <a:bodyPr vert="horz" wrap="square" lIns="93321" tIns="46661" rIns="93321" bIns="46661" numCol="1" anchor="t" anchorCtr="0" compatLnSpc="1">
            <a:prstTxWarp prst="textNoShape">
              <a:avLst/>
            </a:prstTxWarp>
          </a:bodyPr>
          <a:lstStyle>
            <a:lvl1pPr defTabSz="882368" eaLnBrk="1" hangingPunct="1">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973513" y="0"/>
            <a:ext cx="3041650" cy="461963"/>
          </a:xfrm>
          <a:prstGeom prst="rect">
            <a:avLst/>
          </a:prstGeom>
          <a:noFill/>
          <a:ln w="9525">
            <a:noFill/>
            <a:miter lim="800000"/>
            <a:headEnd/>
            <a:tailEnd/>
          </a:ln>
        </p:spPr>
        <p:txBody>
          <a:bodyPr vert="horz" wrap="square" lIns="93321" tIns="46661" rIns="93321" bIns="46661" numCol="1" anchor="t" anchorCtr="0" compatLnSpc="1">
            <a:prstTxWarp prst="textNoShape">
              <a:avLst/>
            </a:prstTxWarp>
          </a:bodyPr>
          <a:lstStyle>
            <a:lvl1pPr algn="r" defTabSz="882368" eaLnBrk="1" hangingPunct="1">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839200"/>
            <a:ext cx="3041650" cy="461963"/>
          </a:xfrm>
          <a:prstGeom prst="rect">
            <a:avLst/>
          </a:prstGeom>
          <a:noFill/>
          <a:ln w="9525">
            <a:noFill/>
            <a:miter lim="800000"/>
            <a:headEnd/>
            <a:tailEnd/>
          </a:ln>
        </p:spPr>
        <p:txBody>
          <a:bodyPr vert="horz" wrap="square" lIns="93321" tIns="46661" rIns="93321" bIns="46661" numCol="1" anchor="b" anchorCtr="0" compatLnSpc="1">
            <a:prstTxWarp prst="textNoShape">
              <a:avLst/>
            </a:prstTxWarp>
          </a:bodyPr>
          <a:lstStyle>
            <a:lvl1pPr defTabSz="882368" eaLnBrk="1" hangingPunct="1">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973513" y="8839200"/>
            <a:ext cx="3041650" cy="461963"/>
          </a:xfrm>
          <a:prstGeom prst="rect">
            <a:avLst/>
          </a:prstGeom>
          <a:noFill/>
          <a:ln w="9525">
            <a:noFill/>
            <a:miter lim="800000"/>
            <a:headEnd/>
            <a:tailEnd/>
          </a:ln>
        </p:spPr>
        <p:txBody>
          <a:bodyPr vert="horz" wrap="square" lIns="93321" tIns="46661" rIns="93321" bIns="46661" numCol="1" anchor="b" anchorCtr="0" compatLnSpc="1">
            <a:prstTxWarp prst="textNoShape">
              <a:avLst/>
            </a:prstTxWarp>
          </a:bodyPr>
          <a:lstStyle>
            <a:lvl1pPr algn="r" defTabSz="879475" eaLnBrk="1" hangingPunct="1">
              <a:defRPr sz="1200"/>
            </a:lvl1pPr>
          </a:lstStyle>
          <a:p>
            <a:pPr>
              <a:defRPr/>
            </a:pPr>
            <a:fld id="{C5E398D8-30BC-4530-A9E8-92131BCCC7DB}" type="slidenum">
              <a:rPr lang="en-US" altLang="en-US"/>
              <a:pPr>
                <a:defRPr/>
              </a:pPr>
              <a:t>‹#›</a:t>
            </a:fld>
            <a:endParaRPr lang="en-US" altLang="en-US"/>
          </a:p>
        </p:txBody>
      </p:sp>
    </p:spTree>
    <p:extLst>
      <p:ext uri="{BB962C8B-B14F-4D97-AF65-F5344CB8AC3E}">
        <p14:creationId xmlns:p14="http://schemas.microsoft.com/office/powerpoint/2010/main" val="2796135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1963"/>
          </a:xfrm>
          <a:prstGeom prst="rect">
            <a:avLst/>
          </a:prstGeom>
          <a:noFill/>
          <a:ln w="9525">
            <a:noFill/>
            <a:miter lim="800000"/>
            <a:headEnd/>
            <a:tailEnd/>
          </a:ln>
        </p:spPr>
        <p:txBody>
          <a:bodyPr vert="horz" wrap="square" lIns="93321" tIns="46661" rIns="93321" bIns="46661" numCol="1" anchor="t" anchorCtr="0" compatLnSpc="1">
            <a:prstTxWarp prst="textNoShape">
              <a:avLst/>
            </a:prstTxWarp>
          </a:bodyPr>
          <a:lstStyle>
            <a:lvl1pPr defTabSz="882368"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3513" y="0"/>
            <a:ext cx="3041650" cy="461963"/>
          </a:xfrm>
          <a:prstGeom prst="rect">
            <a:avLst/>
          </a:prstGeom>
          <a:noFill/>
          <a:ln w="9525">
            <a:noFill/>
            <a:miter lim="800000"/>
            <a:headEnd/>
            <a:tailEnd/>
          </a:ln>
        </p:spPr>
        <p:txBody>
          <a:bodyPr vert="horz" wrap="square" lIns="93321" tIns="46661" rIns="93321" bIns="46661" numCol="1" anchor="t" anchorCtr="0" compatLnSpc="1">
            <a:prstTxWarp prst="textNoShape">
              <a:avLst/>
            </a:prstTxWarp>
          </a:bodyPr>
          <a:lstStyle>
            <a:lvl1pPr algn="r" defTabSz="882368" eaLnBrk="1" hangingPunct="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9600"/>
            <a:ext cx="5613400" cy="4184650"/>
          </a:xfrm>
          <a:prstGeom prst="rect">
            <a:avLst/>
          </a:prstGeom>
          <a:noFill/>
          <a:ln w="9525">
            <a:noFill/>
            <a:miter lim="800000"/>
            <a:headEnd/>
            <a:tailEnd/>
          </a:ln>
        </p:spPr>
        <p:txBody>
          <a:bodyPr vert="horz" wrap="square" lIns="93321" tIns="46661" rIns="93321" bIns="466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9200"/>
            <a:ext cx="3041650" cy="461963"/>
          </a:xfrm>
          <a:prstGeom prst="rect">
            <a:avLst/>
          </a:prstGeom>
          <a:noFill/>
          <a:ln w="9525">
            <a:noFill/>
            <a:miter lim="800000"/>
            <a:headEnd/>
            <a:tailEnd/>
          </a:ln>
        </p:spPr>
        <p:txBody>
          <a:bodyPr vert="horz" wrap="square" lIns="93321" tIns="46661" rIns="93321" bIns="46661" numCol="1" anchor="b" anchorCtr="0" compatLnSpc="1">
            <a:prstTxWarp prst="textNoShape">
              <a:avLst/>
            </a:prstTxWarp>
          </a:bodyPr>
          <a:lstStyle>
            <a:lvl1pPr defTabSz="882368"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3513" y="8839200"/>
            <a:ext cx="3041650" cy="461963"/>
          </a:xfrm>
          <a:prstGeom prst="rect">
            <a:avLst/>
          </a:prstGeom>
          <a:noFill/>
          <a:ln w="9525">
            <a:noFill/>
            <a:miter lim="800000"/>
            <a:headEnd/>
            <a:tailEnd/>
          </a:ln>
        </p:spPr>
        <p:txBody>
          <a:bodyPr vert="horz" wrap="square" lIns="93321" tIns="46661" rIns="93321" bIns="46661" numCol="1" anchor="b" anchorCtr="0" compatLnSpc="1">
            <a:prstTxWarp prst="textNoShape">
              <a:avLst/>
            </a:prstTxWarp>
          </a:bodyPr>
          <a:lstStyle>
            <a:lvl1pPr algn="r" defTabSz="879475" eaLnBrk="1" hangingPunct="1">
              <a:defRPr sz="1200"/>
            </a:lvl1pPr>
          </a:lstStyle>
          <a:p>
            <a:pPr>
              <a:defRPr/>
            </a:pPr>
            <a:fld id="{6A2F87B0-3DB8-4752-AAB8-5BFC399B496C}" type="slidenum">
              <a:rPr lang="en-US" altLang="en-US"/>
              <a:pPr>
                <a:defRPr/>
              </a:pPr>
              <a:t>‹#›</a:t>
            </a:fld>
            <a:endParaRPr lang="en-US" altLang="en-US"/>
          </a:p>
        </p:txBody>
      </p:sp>
    </p:spTree>
    <p:extLst>
      <p:ext uri="{BB962C8B-B14F-4D97-AF65-F5344CB8AC3E}">
        <p14:creationId xmlns:p14="http://schemas.microsoft.com/office/powerpoint/2010/main" val="1585650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E0C52ECD-F2AC-4C3A-97A7-EE037B6B18CE}" type="slidenum">
              <a:rPr lang="en-US" altLang="en-US" smtClean="0"/>
              <a:pPr/>
              <a:t>1</a:t>
            </a:fld>
            <a:endParaRPr lang="en-US" altLang="en-US"/>
          </a:p>
        </p:txBody>
      </p:sp>
    </p:spTree>
    <p:extLst>
      <p:ext uri="{BB962C8B-B14F-4D97-AF65-F5344CB8AC3E}">
        <p14:creationId xmlns:p14="http://schemas.microsoft.com/office/powerpoint/2010/main" val="112013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90ECF0D-473B-4B8B-BE1C-9E23F5B11C50}" type="slidenum">
              <a:rPr lang="en-US" altLang="en-US" sz="1100">
                <a:solidFill>
                  <a:srgbClr val="000000"/>
                </a:solidFill>
              </a:rPr>
              <a:pPr algn="r"/>
              <a:t>13</a:t>
            </a:fld>
            <a:endParaRPr lang="en-US" altLang="en-US" sz="1100">
              <a:solidFill>
                <a:srgbClr val="000000"/>
              </a:solidFill>
            </a:endParaRPr>
          </a:p>
        </p:txBody>
      </p:sp>
      <p:sp>
        <p:nvSpPr>
          <p:cNvPr id="33795" name="Slide Image Placeholder 1"/>
          <p:cNvSpPr>
            <a:spLocks noGrp="1" noRot="1" noChangeAspect="1" noTextEdit="1"/>
          </p:cNvSpPr>
          <p:nvPr>
            <p:ph type="sldImg"/>
          </p:nvPr>
        </p:nvSpPr>
        <p:spPr>
          <a:xfrm>
            <a:off x="1182688" y="695325"/>
            <a:ext cx="4656137" cy="3494088"/>
          </a:xfrm>
          <a:ln/>
        </p:spPr>
      </p:sp>
      <p:sp>
        <p:nvSpPr>
          <p:cNvPr id="33796"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33797"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86ADFBAC-3C8C-46E9-AD39-DB4A72D2168A}" type="slidenum">
              <a:rPr lang="en-US" altLang="en-US" sz="1100">
                <a:solidFill>
                  <a:srgbClr val="000000"/>
                </a:solidFill>
                <a:latin typeface="Times New Roman" panose="02020603050405020304" pitchFamily="18" charset="0"/>
              </a:rPr>
              <a:pPr algn="r"/>
              <a:t>13</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9725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xfrm>
            <a:off x="1184275" y="696913"/>
            <a:ext cx="4654550" cy="34925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09881D88-8FEE-47A0-86C0-E1C4F85A3212}" type="slidenum">
              <a:rPr lang="en-US" altLang="en-US" smtClean="0"/>
              <a:pPr/>
              <a:t>16</a:t>
            </a:fld>
            <a:endParaRPr lang="en-US" altLang="en-US"/>
          </a:p>
        </p:txBody>
      </p:sp>
    </p:spTree>
    <p:extLst>
      <p:ext uri="{BB962C8B-B14F-4D97-AF65-F5344CB8AC3E}">
        <p14:creationId xmlns:p14="http://schemas.microsoft.com/office/powerpoint/2010/main" val="110467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xfrm>
            <a:off x="1184275" y="696913"/>
            <a:ext cx="4654550" cy="34925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A53EB869-4772-47DC-A91E-90882E2D2AC6}" type="slidenum">
              <a:rPr lang="en-US" altLang="en-US" smtClean="0"/>
              <a:pPr/>
              <a:t>17</a:t>
            </a:fld>
            <a:endParaRPr lang="en-US" altLang="en-US"/>
          </a:p>
        </p:txBody>
      </p:sp>
    </p:spTree>
    <p:extLst>
      <p:ext uri="{BB962C8B-B14F-4D97-AF65-F5344CB8AC3E}">
        <p14:creationId xmlns:p14="http://schemas.microsoft.com/office/powerpoint/2010/main" val="243003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D8EA43E-85BF-4A76-B25B-5DCB0A0BDB01}" type="slidenum">
              <a:rPr lang="en-US" altLang="en-US" sz="1100">
                <a:solidFill>
                  <a:srgbClr val="000000"/>
                </a:solidFill>
              </a:rPr>
              <a:pPr algn="r"/>
              <a:t>18</a:t>
            </a:fld>
            <a:endParaRPr lang="en-US" altLang="en-US" sz="1100">
              <a:solidFill>
                <a:srgbClr val="000000"/>
              </a:solidFill>
            </a:endParaRPr>
          </a:p>
        </p:txBody>
      </p:sp>
      <p:sp>
        <p:nvSpPr>
          <p:cNvPr id="35843" name="Slide Image Placeholder 1"/>
          <p:cNvSpPr>
            <a:spLocks noGrp="1" noRot="1" noChangeAspect="1" noTextEdit="1"/>
          </p:cNvSpPr>
          <p:nvPr>
            <p:ph type="sldImg"/>
          </p:nvPr>
        </p:nvSpPr>
        <p:spPr>
          <a:xfrm>
            <a:off x="1182688" y="695325"/>
            <a:ext cx="4656137" cy="3494088"/>
          </a:xfrm>
          <a:ln/>
        </p:spPr>
      </p:sp>
      <p:sp>
        <p:nvSpPr>
          <p:cNvPr id="3584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3584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F8CAA7E1-058C-4C20-A987-186F23E723C1}" type="slidenum">
              <a:rPr lang="en-US" altLang="en-US" sz="1100">
                <a:solidFill>
                  <a:srgbClr val="000000"/>
                </a:solidFill>
                <a:latin typeface="Times New Roman" panose="02020603050405020304" pitchFamily="18" charset="0"/>
              </a:rPr>
              <a:pPr algn="r"/>
              <a:t>18</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9409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CAB895F-7559-4807-8C3B-22CED13A3649}" type="slidenum">
              <a:rPr lang="en-US" altLang="en-US" sz="1100">
                <a:solidFill>
                  <a:srgbClr val="000000"/>
                </a:solidFill>
              </a:rPr>
              <a:pPr algn="r"/>
              <a:t>19</a:t>
            </a:fld>
            <a:endParaRPr lang="en-US" altLang="en-US" sz="1100">
              <a:solidFill>
                <a:srgbClr val="000000"/>
              </a:solidFill>
            </a:endParaRPr>
          </a:p>
        </p:txBody>
      </p:sp>
      <p:sp>
        <p:nvSpPr>
          <p:cNvPr id="37891" name="Slide Image Placeholder 1"/>
          <p:cNvSpPr>
            <a:spLocks noGrp="1" noRot="1" noChangeAspect="1" noTextEdit="1"/>
          </p:cNvSpPr>
          <p:nvPr>
            <p:ph type="sldImg"/>
          </p:nvPr>
        </p:nvSpPr>
        <p:spPr>
          <a:xfrm>
            <a:off x="1182688" y="695325"/>
            <a:ext cx="4656137" cy="3494088"/>
          </a:xfrm>
          <a:ln/>
        </p:spPr>
      </p:sp>
      <p:sp>
        <p:nvSpPr>
          <p:cNvPr id="37892"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37893"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B0C2A133-7B6C-4DAB-A0F3-1A91DCDF79B3}" type="slidenum">
              <a:rPr lang="en-US" altLang="en-US" sz="1100">
                <a:solidFill>
                  <a:srgbClr val="000000"/>
                </a:solidFill>
                <a:latin typeface="Times New Roman" panose="02020603050405020304" pitchFamily="18" charset="0"/>
              </a:rPr>
              <a:pPr algn="r"/>
              <a:t>19</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8833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xfrm>
            <a:off x="1184275" y="696913"/>
            <a:ext cx="4654550" cy="349250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053F2307-A043-4CEA-85B3-EDBA1C7F2084}" type="slidenum">
              <a:rPr lang="en-US" altLang="en-US" smtClean="0"/>
              <a:pPr/>
              <a:t>22</a:t>
            </a:fld>
            <a:endParaRPr lang="en-US" altLang="en-US"/>
          </a:p>
        </p:txBody>
      </p:sp>
    </p:spTree>
    <p:extLst>
      <p:ext uri="{BB962C8B-B14F-4D97-AF65-F5344CB8AC3E}">
        <p14:creationId xmlns:p14="http://schemas.microsoft.com/office/powerpoint/2010/main" val="388749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3513" y="8836025"/>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94" tIns="46600" rIns="93194" bIns="466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8103F78-4742-42C6-997D-1528B718F5FF}" type="slidenum">
              <a:rPr lang="en-US" altLang="en-US" sz="1100">
                <a:solidFill>
                  <a:srgbClr val="000000"/>
                </a:solidFill>
              </a:rPr>
              <a:pPr algn="r" eaLnBrk="1" hangingPunct="1">
                <a:spcBef>
                  <a:spcPct val="0"/>
                </a:spcBef>
              </a:pPr>
              <a:t>23</a:t>
            </a:fld>
            <a:endParaRPr lang="en-US" altLang="en-US" sz="1100">
              <a:solidFill>
                <a:srgbClr val="000000"/>
              </a:solidFill>
            </a:endParaRPr>
          </a:p>
        </p:txBody>
      </p:sp>
      <p:sp>
        <p:nvSpPr>
          <p:cNvPr id="39939" name="Slide Image Placeholder 1"/>
          <p:cNvSpPr>
            <a:spLocks noGrp="1" noRot="1" noChangeAspect="1" noChangeArrowheads="1" noTextEdit="1"/>
          </p:cNvSpPr>
          <p:nvPr>
            <p:ph type="sldImg"/>
          </p:nvPr>
        </p:nvSpPr>
        <p:spPr>
          <a:xfrm>
            <a:off x="1181100" y="695325"/>
            <a:ext cx="4656138" cy="3492500"/>
          </a:xfrm>
          <a:ln/>
        </p:spPr>
      </p:sp>
      <p:sp>
        <p:nvSpPr>
          <p:cNvPr id="39940" name="Notes Placeholder 2"/>
          <p:cNvSpPr>
            <a:spLocks noGrp="1"/>
          </p:cNvSpPr>
          <p:nvPr>
            <p:ph type="body" idx="1"/>
          </p:nvPr>
        </p:nvSpPr>
        <p:spPr>
          <a:xfrm>
            <a:off x="936625" y="4419600"/>
            <a:ext cx="5143500"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5" tIns="48861" rIns="97725" bIns="48861"/>
          <a:lstStyle/>
          <a:p>
            <a:endParaRPr lang="en-US" altLang="en-US">
              <a:latin typeface="Arial" panose="020B0604020202020204" pitchFamily="34" charset="0"/>
            </a:endParaRPr>
          </a:p>
        </p:txBody>
      </p:sp>
      <p:sp>
        <p:nvSpPr>
          <p:cNvPr id="39941" name="Slide Number Placeholder 3"/>
          <p:cNvSpPr txBox="1">
            <a:spLocks noGrp="1"/>
          </p:cNvSpPr>
          <p:nvPr/>
        </p:nvSpPr>
        <p:spPr bwMode="auto">
          <a:xfrm>
            <a:off x="3975100" y="8839200"/>
            <a:ext cx="3041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5" tIns="48861" rIns="97725" bIns="48861" anchor="b"/>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852FF75-8A8B-4973-90BB-61D96ED1821B}" type="slidenum">
              <a:rPr lang="en-US" altLang="en-US" sz="1100">
                <a:solidFill>
                  <a:srgbClr val="000000"/>
                </a:solidFill>
                <a:latin typeface="Times New Roman" panose="02020603050405020304" pitchFamily="18" charset="0"/>
              </a:rPr>
              <a:pPr algn="r" eaLnBrk="1" hangingPunct="1">
                <a:spcBef>
                  <a:spcPct val="0"/>
                </a:spcBef>
              </a:pPr>
              <a:t>23</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90154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F8F9426-3DA5-4C1C-8732-C2C184A5B8AA}" type="slidenum">
              <a:rPr lang="en-US" altLang="en-US" sz="1100">
                <a:solidFill>
                  <a:srgbClr val="000000"/>
                </a:solidFill>
              </a:rPr>
              <a:pPr algn="r"/>
              <a:t>25</a:t>
            </a:fld>
            <a:endParaRPr lang="en-US" altLang="en-US" sz="1100">
              <a:solidFill>
                <a:srgbClr val="000000"/>
              </a:solidFill>
            </a:endParaRPr>
          </a:p>
        </p:txBody>
      </p:sp>
      <p:sp>
        <p:nvSpPr>
          <p:cNvPr id="45059" name="Slide Image Placeholder 1"/>
          <p:cNvSpPr>
            <a:spLocks noGrp="1" noRot="1" noChangeAspect="1" noTextEdit="1"/>
          </p:cNvSpPr>
          <p:nvPr>
            <p:ph type="sldImg"/>
          </p:nvPr>
        </p:nvSpPr>
        <p:spPr>
          <a:xfrm>
            <a:off x="1182688" y="695325"/>
            <a:ext cx="4656137" cy="3494088"/>
          </a:xfrm>
          <a:ln/>
        </p:spPr>
      </p:sp>
      <p:sp>
        <p:nvSpPr>
          <p:cNvPr id="45060"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45061"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61210E09-4024-44D2-86B2-ADFD75A0506C}" type="slidenum">
              <a:rPr lang="en-US" altLang="en-US" sz="1100">
                <a:solidFill>
                  <a:srgbClr val="000000"/>
                </a:solidFill>
                <a:latin typeface="Times New Roman" panose="02020603050405020304" pitchFamily="18" charset="0"/>
              </a:rPr>
              <a:pPr algn="r"/>
              <a:t>25</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7854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AD23714-FB81-4B71-980E-0C6A795BFA54}" type="slidenum">
              <a:rPr lang="en-US" altLang="en-US" sz="1100"/>
              <a:pPr algn="r"/>
              <a:t>28</a:t>
            </a:fld>
            <a:endParaRPr lang="en-US" altLang="en-US" sz="1100"/>
          </a:p>
        </p:txBody>
      </p:sp>
      <p:sp>
        <p:nvSpPr>
          <p:cNvPr id="48131" name="Slide Image Placeholder 1"/>
          <p:cNvSpPr>
            <a:spLocks noGrp="1" noRot="1" noChangeAspect="1" noTextEdit="1"/>
          </p:cNvSpPr>
          <p:nvPr>
            <p:ph type="sldImg"/>
          </p:nvPr>
        </p:nvSpPr>
        <p:spPr>
          <a:xfrm>
            <a:off x="1182688" y="695325"/>
            <a:ext cx="4656137" cy="3494088"/>
          </a:xfrm>
          <a:ln/>
        </p:spPr>
      </p:sp>
      <p:sp>
        <p:nvSpPr>
          <p:cNvPr id="48132"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48133"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CDB3ABB3-33C1-4CFE-B8B5-376711C41904}" type="slidenum">
              <a:rPr lang="en-US" altLang="en-US" sz="1100">
                <a:latin typeface="Times New Roman" panose="02020603050405020304" pitchFamily="18" charset="0"/>
              </a:rPr>
              <a:pPr algn="r"/>
              <a:t>28</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418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32782C3-9C5F-4752-A29C-A78E7DF46538}" type="slidenum">
              <a:rPr lang="en-US" altLang="en-US" sz="1100"/>
              <a:pPr algn="r"/>
              <a:t>29</a:t>
            </a:fld>
            <a:endParaRPr lang="en-US" altLang="en-US" sz="1100"/>
          </a:p>
        </p:txBody>
      </p:sp>
      <p:sp>
        <p:nvSpPr>
          <p:cNvPr id="50179" name="Slide Image Placeholder 1"/>
          <p:cNvSpPr>
            <a:spLocks noGrp="1" noRot="1" noChangeAspect="1" noTextEdit="1"/>
          </p:cNvSpPr>
          <p:nvPr>
            <p:ph type="sldImg"/>
          </p:nvPr>
        </p:nvSpPr>
        <p:spPr>
          <a:xfrm>
            <a:off x="1182688" y="695325"/>
            <a:ext cx="4656137" cy="3494088"/>
          </a:xfrm>
          <a:ln/>
        </p:spPr>
      </p:sp>
      <p:sp>
        <p:nvSpPr>
          <p:cNvPr id="50180"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50181"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AF2C9173-EA36-4C8D-A076-8102100417BD}" type="slidenum">
              <a:rPr lang="en-US" altLang="en-US" sz="1100">
                <a:latin typeface="Times New Roman" panose="02020603050405020304" pitchFamily="18" charset="0"/>
              </a:rPr>
              <a:pPr algn="r"/>
              <a:t>29</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61107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A5793947-0FA1-4773-BB42-55EB68B2BD3C}" type="slidenum">
              <a:rPr lang="en-US" altLang="en-US" smtClean="0"/>
              <a:pPr/>
              <a:t>2</a:t>
            </a:fld>
            <a:endParaRPr lang="en-US" altLang="en-US"/>
          </a:p>
        </p:txBody>
      </p:sp>
    </p:spTree>
    <p:extLst>
      <p:ext uri="{BB962C8B-B14F-4D97-AF65-F5344CB8AC3E}">
        <p14:creationId xmlns:p14="http://schemas.microsoft.com/office/powerpoint/2010/main" val="33199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4BC83B9-D973-4A6E-8E88-DB9F1378C5F3}" type="slidenum">
              <a:rPr lang="en-US" altLang="en-US" sz="1100"/>
              <a:pPr algn="r"/>
              <a:t>30</a:t>
            </a:fld>
            <a:endParaRPr lang="en-US" altLang="en-US" sz="1100"/>
          </a:p>
        </p:txBody>
      </p:sp>
      <p:sp>
        <p:nvSpPr>
          <p:cNvPr id="52227" name="Slide Image Placeholder 1"/>
          <p:cNvSpPr>
            <a:spLocks noGrp="1" noRot="1" noChangeAspect="1" noTextEdit="1"/>
          </p:cNvSpPr>
          <p:nvPr>
            <p:ph type="sldImg"/>
          </p:nvPr>
        </p:nvSpPr>
        <p:spPr>
          <a:xfrm>
            <a:off x="1182688" y="695325"/>
            <a:ext cx="4656137" cy="3494088"/>
          </a:xfrm>
          <a:ln/>
        </p:spPr>
      </p:sp>
      <p:sp>
        <p:nvSpPr>
          <p:cNvPr id="52228"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52229"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ADEB0D06-663A-4FB7-AA76-689B844F3B73}" type="slidenum">
              <a:rPr lang="en-US" altLang="en-US" sz="1100">
                <a:latin typeface="Times New Roman" panose="02020603050405020304" pitchFamily="18" charset="0"/>
              </a:rPr>
              <a:pPr algn="r"/>
              <a:t>30</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269913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C468AAE-52D0-42EB-BED6-43B2FD3BD363}" type="slidenum">
              <a:rPr lang="en-US" altLang="en-US" sz="1100"/>
              <a:pPr algn="r"/>
              <a:t>31</a:t>
            </a:fld>
            <a:endParaRPr lang="en-US" altLang="en-US" sz="1100"/>
          </a:p>
        </p:txBody>
      </p:sp>
      <p:sp>
        <p:nvSpPr>
          <p:cNvPr id="54275" name="Slide Image Placeholder 1"/>
          <p:cNvSpPr>
            <a:spLocks noGrp="1" noRot="1" noChangeAspect="1" noTextEdit="1"/>
          </p:cNvSpPr>
          <p:nvPr>
            <p:ph type="sldImg"/>
          </p:nvPr>
        </p:nvSpPr>
        <p:spPr>
          <a:xfrm>
            <a:off x="1182688" y="695325"/>
            <a:ext cx="4656137" cy="3494088"/>
          </a:xfrm>
          <a:ln/>
        </p:spPr>
      </p:sp>
      <p:sp>
        <p:nvSpPr>
          <p:cNvPr id="54276"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54277"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95A0D3BB-7A80-4903-82D0-37EFCB8DCCC2}" type="slidenum">
              <a:rPr lang="en-US" altLang="en-US" sz="1100">
                <a:latin typeface="Times New Roman" panose="02020603050405020304" pitchFamily="18" charset="0"/>
              </a:rPr>
              <a:pPr algn="r"/>
              <a:t>31</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95413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61DAE3B-5A00-45AC-9D69-752E8D941FA4}" type="slidenum">
              <a:rPr lang="en-US" altLang="en-US" sz="1100"/>
              <a:pPr algn="r"/>
              <a:t>32</a:t>
            </a:fld>
            <a:endParaRPr lang="en-US" altLang="en-US" sz="1100"/>
          </a:p>
        </p:txBody>
      </p:sp>
      <p:sp>
        <p:nvSpPr>
          <p:cNvPr id="56323" name="Slide Image Placeholder 1"/>
          <p:cNvSpPr>
            <a:spLocks noGrp="1" noRot="1" noChangeAspect="1" noTextEdit="1"/>
          </p:cNvSpPr>
          <p:nvPr>
            <p:ph type="sldImg"/>
          </p:nvPr>
        </p:nvSpPr>
        <p:spPr>
          <a:xfrm>
            <a:off x="1182688" y="695325"/>
            <a:ext cx="4656137" cy="3494088"/>
          </a:xfrm>
          <a:ln/>
        </p:spPr>
      </p:sp>
      <p:sp>
        <p:nvSpPr>
          <p:cNvPr id="5632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5632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EB498F71-ED6D-4C67-A400-A577163A1AA6}" type="slidenum">
              <a:rPr lang="en-US" altLang="en-US" sz="1100">
                <a:latin typeface="Times New Roman" panose="02020603050405020304" pitchFamily="18" charset="0"/>
              </a:rPr>
              <a:pPr algn="r"/>
              <a:t>32</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386219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6CC3DDE-5CE2-4F3F-8457-962F0E4944FE}" type="slidenum">
              <a:rPr lang="en-US" altLang="en-US" sz="1100"/>
              <a:pPr algn="r"/>
              <a:t>33</a:t>
            </a:fld>
            <a:endParaRPr lang="en-US" altLang="en-US" sz="1100"/>
          </a:p>
        </p:txBody>
      </p:sp>
      <p:sp>
        <p:nvSpPr>
          <p:cNvPr id="58371" name="Slide Image Placeholder 1"/>
          <p:cNvSpPr>
            <a:spLocks noGrp="1" noRot="1" noChangeAspect="1" noTextEdit="1"/>
          </p:cNvSpPr>
          <p:nvPr>
            <p:ph type="sldImg"/>
          </p:nvPr>
        </p:nvSpPr>
        <p:spPr>
          <a:xfrm>
            <a:off x="1182688" y="695325"/>
            <a:ext cx="4656137" cy="3494088"/>
          </a:xfrm>
          <a:ln/>
        </p:spPr>
      </p:sp>
      <p:sp>
        <p:nvSpPr>
          <p:cNvPr id="58372"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58373"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D367B61E-26F6-47B8-9C72-5476364ECC18}" type="slidenum">
              <a:rPr lang="en-US" altLang="en-US" sz="1100">
                <a:latin typeface="Times New Roman" panose="02020603050405020304" pitchFamily="18" charset="0"/>
              </a:rPr>
              <a:pPr algn="r"/>
              <a:t>33</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2956841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E0C52ECD-F2AC-4C3A-97A7-EE037B6B18CE}" type="slidenum">
              <a:rPr lang="en-US" altLang="en-US" smtClean="0"/>
              <a:pPr/>
              <a:t>34</a:t>
            </a:fld>
            <a:endParaRPr lang="en-US" altLang="en-US"/>
          </a:p>
        </p:txBody>
      </p:sp>
    </p:spTree>
    <p:extLst>
      <p:ext uri="{BB962C8B-B14F-4D97-AF65-F5344CB8AC3E}">
        <p14:creationId xmlns:p14="http://schemas.microsoft.com/office/powerpoint/2010/main" val="3273758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E0C52ECD-F2AC-4C3A-97A7-EE037B6B18CE}" type="slidenum">
              <a:rPr lang="en-US" altLang="en-US" smtClean="0"/>
              <a:pPr/>
              <a:t>35</a:t>
            </a:fld>
            <a:endParaRPr lang="en-US" altLang="en-US"/>
          </a:p>
        </p:txBody>
      </p:sp>
    </p:spTree>
    <p:extLst>
      <p:ext uri="{BB962C8B-B14F-4D97-AF65-F5344CB8AC3E}">
        <p14:creationId xmlns:p14="http://schemas.microsoft.com/office/powerpoint/2010/main" val="3142166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D4B5E4A-CF40-49F1-8AAC-FE87BBE27E93}" type="slidenum">
              <a:rPr lang="en-US" altLang="en-US" sz="1100"/>
              <a:pPr algn="r"/>
              <a:t>36</a:t>
            </a:fld>
            <a:endParaRPr lang="en-US" altLang="en-US" sz="1100"/>
          </a:p>
        </p:txBody>
      </p:sp>
      <p:sp>
        <p:nvSpPr>
          <p:cNvPr id="66563" name="Slide Image Placeholder 1"/>
          <p:cNvSpPr>
            <a:spLocks noGrp="1" noRot="1" noChangeAspect="1" noTextEdit="1"/>
          </p:cNvSpPr>
          <p:nvPr>
            <p:ph type="sldImg"/>
          </p:nvPr>
        </p:nvSpPr>
        <p:spPr>
          <a:xfrm>
            <a:off x="1182688" y="695325"/>
            <a:ext cx="4656137" cy="3494088"/>
          </a:xfrm>
          <a:ln/>
        </p:spPr>
      </p:sp>
      <p:sp>
        <p:nvSpPr>
          <p:cNvPr id="6656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656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48FD35AE-E3B0-4445-BE72-002253B2D2CB}" type="slidenum">
              <a:rPr lang="en-US" altLang="en-US" sz="1100">
                <a:latin typeface="Times New Roman" panose="02020603050405020304" pitchFamily="18" charset="0"/>
              </a:rPr>
              <a:pPr algn="r"/>
              <a:t>36</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6148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D4B5E4A-CF40-49F1-8AAC-FE87BBE27E93}" type="slidenum">
              <a:rPr lang="en-US" altLang="en-US" sz="1100"/>
              <a:pPr algn="r"/>
              <a:t>37</a:t>
            </a:fld>
            <a:endParaRPr lang="en-US" altLang="en-US" sz="1100"/>
          </a:p>
        </p:txBody>
      </p:sp>
      <p:sp>
        <p:nvSpPr>
          <p:cNvPr id="66563" name="Slide Image Placeholder 1"/>
          <p:cNvSpPr>
            <a:spLocks noGrp="1" noRot="1" noChangeAspect="1" noTextEdit="1"/>
          </p:cNvSpPr>
          <p:nvPr>
            <p:ph type="sldImg"/>
          </p:nvPr>
        </p:nvSpPr>
        <p:spPr>
          <a:xfrm>
            <a:off x="1182688" y="695325"/>
            <a:ext cx="4656137" cy="3494088"/>
          </a:xfrm>
          <a:ln/>
        </p:spPr>
      </p:sp>
      <p:sp>
        <p:nvSpPr>
          <p:cNvPr id="6656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656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48FD35AE-E3B0-4445-BE72-002253B2D2CB}" type="slidenum">
              <a:rPr lang="en-US" altLang="en-US" sz="1100">
                <a:latin typeface="Times New Roman" panose="02020603050405020304" pitchFamily="18" charset="0"/>
              </a:rPr>
              <a:pPr algn="r"/>
              <a:t>37</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940219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D4B5E4A-CF40-49F1-8AAC-FE87BBE27E93}" type="slidenum">
              <a:rPr lang="en-US" altLang="en-US" sz="1100"/>
              <a:pPr algn="r"/>
              <a:t>38</a:t>
            </a:fld>
            <a:endParaRPr lang="en-US" altLang="en-US" sz="1100"/>
          </a:p>
        </p:txBody>
      </p:sp>
      <p:sp>
        <p:nvSpPr>
          <p:cNvPr id="66563" name="Slide Image Placeholder 1"/>
          <p:cNvSpPr>
            <a:spLocks noGrp="1" noRot="1" noChangeAspect="1" noTextEdit="1"/>
          </p:cNvSpPr>
          <p:nvPr>
            <p:ph type="sldImg"/>
          </p:nvPr>
        </p:nvSpPr>
        <p:spPr>
          <a:xfrm>
            <a:off x="1182688" y="695325"/>
            <a:ext cx="4656137" cy="3494088"/>
          </a:xfrm>
          <a:ln/>
        </p:spPr>
      </p:sp>
      <p:sp>
        <p:nvSpPr>
          <p:cNvPr id="6656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656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48FD35AE-E3B0-4445-BE72-002253B2D2CB}" type="slidenum">
              <a:rPr lang="en-US" altLang="en-US" sz="1100">
                <a:latin typeface="Times New Roman" panose="02020603050405020304" pitchFamily="18" charset="0"/>
              </a:rPr>
              <a:pPr algn="r"/>
              <a:t>38</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21314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D4B5E4A-CF40-49F1-8AAC-FE87BBE27E93}" type="slidenum">
              <a:rPr lang="en-US" altLang="en-US" sz="1100"/>
              <a:pPr algn="r"/>
              <a:t>39</a:t>
            </a:fld>
            <a:endParaRPr lang="en-US" altLang="en-US" sz="1100"/>
          </a:p>
        </p:txBody>
      </p:sp>
      <p:sp>
        <p:nvSpPr>
          <p:cNvPr id="66563" name="Slide Image Placeholder 1"/>
          <p:cNvSpPr>
            <a:spLocks noGrp="1" noRot="1" noChangeAspect="1" noTextEdit="1"/>
          </p:cNvSpPr>
          <p:nvPr>
            <p:ph type="sldImg"/>
          </p:nvPr>
        </p:nvSpPr>
        <p:spPr>
          <a:xfrm>
            <a:off x="1182688" y="695325"/>
            <a:ext cx="4656137" cy="3494088"/>
          </a:xfrm>
          <a:ln/>
        </p:spPr>
      </p:sp>
      <p:sp>
        <p:nvSpPr>
          <p:cNvPr id="6656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656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48FD35AE-E3B0-4445-BE72-002253B2D2CB}" type="slidenum">
              <a:rPr lang="en-US" altLang="en-US" sz="1100">
                <a:latin typeface="Times New Roman" panose="02020603050405020304" pitchFamily="18" charset="0"/>
              </a:rPr>
              <a:pPr algn="r"/>
              <a:t>39</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214440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a:solidFill>
                  <a:schemeClr val="tx1"/>
                </a:solidFill>
                <a:latin typeface="Arial" panose="020B0604020202020204" pitchFamily="34" charset="0"/>
              </a:defRPr>
            </a:lvl1pPr>
            <a:lvl2pPr marL="742950" indent="-285750" defTabSz="877888">
              <a:defRPr>
                <a:solidFill>
                  <a:schemeClr val="tx1"/>
                </a:solidFill>
                <a:latin typeface="Arial" panose="020B0604020202020204" pitchFamily="34" charset="0"/>
              </a:defRPr>
            </a:lvl2pPr>
            <a:lvl3pPr marL="1143000" indent="-228600" defTabSz="877888">
              <a:defRPr>
                <a:solidFill>
                  <a:schemeClr val="tx1"/>
                </a:solidFill>
                <a:latin typeface="Arial" panose="020B0604020202020204" pitchFamily="34" charset="0"/>
              </a:defRPr>
            </a:lvl3pPr>
            <a:lvl4pPr marL="1600200" indent="-228600" defTabSz="877888">
              <a:defRPr>
                <a:solidFill>
                  <a:schemeClr val="tx1"/>
                </a:solidFill>
                <a:latin typeface="Arial" panose="020B0604020202020204" pitchFamily="34" charset="0"/>
              </a:defRPr>
            </a:lvl4pPr>
            <a:lvl5pPr marL="2057400" indent="-228600" defTabSz="877888">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fld id="{A5793947-0FA1-4773-BB42-55EB68B2BD3C}" type="slidenum">
              <a:rPr lang="en-US" altLang="en-US" smtClean="0"/>
              <a:pPr/>
              <a:t>3</a:t>
            </a:fld>
            <a:endParaRPr lang="en-US" altLang="en-US"/>
          </a:p>
        </p:txBody>
      </p:sp>
    </p:spTree>
    <p:extLst>
      <p:ext uri="{BB962C8B-B14F-4D97-AF65-F5344CB8AC3E}">
        <p14:creationId xmlns:p14="http://schemas.microsoft.com/office/powerpoint/2010/main" val="331997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0ED7A52-4BA8-4214-B22C-3D4D09D84222}" type="slidenum">
              <a:rPr lang="en-US" altLang="en-US" sz="1100"/>
              <a:pPr algn="r"/>
              <a:t>40</a:t>
            </a:fld>
            <a:endParaRPr lang="en-US" altLang="en-US" sz="1100"/>
          </a:p>
        </p:txBody>
      </p:sp>
      <p:sp>
        <p:nvSpPr>
          <p:cNvPr id="60419" name="Slide Image Placeholder 1"/>
          <p:cNvSpPr>
            <a:spLocks noGrp="1" noRot="1" noChangeAspect="1" noTextEdit="1"/>
          </p:cNvSpPr>
          <p:nvPr>
            <p:ph type="sldImg"/>
          </p:nvPr>
        </p:nvSpPr>
        <p:spPr>
          <a:xfrm>
            <a:off x="1182688" y="695325"/>
            <a:ext cx="4656137" cy="3494088"/>
          </a:xfrm>
          <a:ln/>
        </p:spPr>
      </p:sp>
      <p:sp>
        <p:nvSpPr>
          <p:cNvPr id="60420"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0421"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13C10175-66D5-461A-9670-B1192DDF8EC9}" type="slidenum">
              <a:rPr lang="en-US" altLang="en-US" sz="1100">
                <a:latin typeface="Times New Roman" panose="02020603050405020304" pitchFamily="18" charset="0"/>
              </a:rPr>
              <a:pPr algn="r"/>
              <a:t>40</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4139788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19C7BEB-DC0E-4141-9341-FC3F7D49BF39}" type="slidenum">
              <a:rPr lang="en-US" altLang="en-US" sz="1100"/>
              <a:pPr algn="r"/>
              <a:t>41</a:t>
            </a:fld>
            <a:endParaRPr lang="en-US" altLang="en-US" sz="1100"/>
          </a:p>
        </p:txBody>
      </p:sp>
      <p:sp>
        <p:nvSpPr>
          <p:cNvPr id="62467" name="Slide Image Placeholder 1"/>
          <p:cNvSpPr>
            <a:spLocks noGrp="1" noRot="1" noChangeAspect="1" noTextEdit="1"/>
          </p:cNvSpPr>
          <p:nvPr>
            <p:ph type="sldImg"/>
          </p:nvPr>
        </p:nvSpPr>
        <p:spPr>
          <a:xfrm>
            <a:off x="1182688" y="695325"/>
            <a:ext cx="4656137" cy="3494088"/>
          </a:xfrm>
          <a:ln/>
        </p:spPr>
      </p:sp>
      <p:sp>
        <p:nvSpPr>
          <p:cNvPr id="62468"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2469"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F735130E-364E-412E-8651-79306DADF98B}" type="slidenum">
              <a:rPr lang="en-US" altLang="en-US" sz="1100">
                <a:latin typeface="Times New Roman" panose="02020603050405020304" pitchFamily="18" charset="0"/>
              </a:rPr>
              <a:pPr algn="r"/>
              <a:t>41</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492875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4633BF3-6788-43C7-82DD-ECB8617FFA25}" type="slidenum">
              <a:rPr lang="en-US" altLang="en-US" sz="1100"/>
              <a:pPr algn="r"/>
              <a:t>42</a:t>
            </a:fld>
            <a:endParaRPr lang="en-US" altLang="en-US" sz="1100"/>
          </a:p>
        </p:txBody>
      </p:sp>
      <p:sp>
        <p:nvSpPr>
          <p:cNvPr id="64515" name="Slide Image Placeholder 1"/>
          <p:cNvSpPr>
            <a:spLocks noGrp="1" noRot="1" noChangeAspect="1" noTextEdit="1"/>
          </p:cNvSpPr>
          <p:nvPr>
            <p:ph type="sldImg"/>
          </p:nvPr>
        </p:nvSpPr>
        <p:spPr>
          <a:xfrm>
            <a:off x="1182688" y="695325"/>
            <a:ext cx="4656137" cy="3494088"/>
          </a:xfrm>
          <a:ln/>
        </p:spPr>
      </p:sp>
      <p:sp>
        <p:nvSpPr>
          <p:cNvPr id="64516"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4517"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40EC4547-1BC7-45E3-81CD-0CE7A1EF6119}" type="slidenum">
              <a:rPr lang="en-US" altLang="en-US" sz="1100">
                <a:latin typeface="Times New Roman" panose="02020603050405020304" pitchFamily="18" charset="0"/>
              </a:rPr>
              <a:pPr algn="r"/>
              <a:t>42</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795197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BA14459-25F8-48A8-8ED5-9A33B6CF8BAD}" type="slidenum">
              <a:rPr lang="en-US" altLang="en-US" sz="1100"/>
              <a:pPr algn="r"/>
              <a:t>43</a:t>
            </a:fld>
            <a:endParaRPr lang="en-US" altLang="en-US" sz="1100"/>
          </a:p>
        </p:txBody>
      </p:sp>
      <p:sp>
        <p:nvSpPr>
          <p:cNvPr id="44035" name="Slide Image Placeholder 1"/>
          <p:cNvSpPr>
            <a:spLocks noGrp="1" noRot="1" noChangeAspect="1" noTextEdit="1"/>
          </p:cNvSpPr>
          <p:nvPr>
            <p:ph type="sldImg"/>
          </p:nvPr>
        </p:nvSpPr>
        <p:spPr>
          <a:xfrm>
            <a:off x="1182688" y="695325"/>
            <a:ext cx="4656137" cy="3494088"/>
          </a:xfrm>
          <a:ln/>
        </p:spPr>
      </p:sp>
      <p:sp>
        <p:nvSpPr>
          <p:cNvPr id="44036"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44037"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448BF1BA-72EC-42D0-B0EB-E6B3153D5782}" type="slidenum">
              <a:rPr lang="en-US" altLang="en-US" sz="1100">
                <a:latin typeface="Times New Roman" panose="02020603050405020304" pitchFamily="18" charset="0"/>
              </a:rPr>
              <a:pPr algn="r"/>
              <a:t>43</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907174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3513" y="8836025"/>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94" tIns="46600" rIns="93194" bIns="466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0FDC0F3-0F28-4D96-B5CA-A2A937C027AC}" type="slidenum">
              <a:rPr lang="en-US" altLang="en-US" sz="1100">
                <a:solidFill>
                  <a:srgbClr val="000000"/>
                </a:solidFill>
              </a:rPr>
              <a:pPr algn="r" eaLnBrk="1" hangingPunct="1">
                <a:spcBef>
                  <a:spcPct val="0"/>
                </a:spcBef>
              </a:pPr>
              <a:t>44</a:t>
            </a:fld>
            <a:endParaRPr lang="en-US" altLang="en-US" sz="1100">
              <a:solidFill>
                <a:srgbClr val="000000"/>
              </a:solidFill>
            </a:endParaRPr>
          </a:p>
        </p:txBody>
      </p:sp>
      <p:sp>
        <p:nvSpPr>
          <p:cNvPr id="53251" name="Slide Image Placeholder 1"/>
          <p:cNvSpPr>
            <a:spLocks noGrp="1" noRot="1" noChangeAspect="1" noChangeArrowheads="1" noTextEdit="1"/>
          </p:cNvSpPr>
          <p:nvPr>
            <p:ph type="sldImg"/>
          </p:nvPr>
        </p:nvSpPr>
        <p:spPr>
          <a:xfrm>
            <a:off x="1181100" y="695325"/>
            <a:ext cx="4656138" cy="3492500"/>
          </a:xfrm>
          <a:ln/>
        </p:spPr>
      </p:sp>
      <p:sp>
        <p:nvSpPr>
          <p:cNvPr id="53252" name="Notes Placeholder 2"/>
          <p:cNvSpPr>
            <a:spLocks noGrp="1"/>
          </p:cNvSpPr>
          <p:nvPr>
            <p:ph type="body" idx="1"/>
          </p:nvPr>
        </p:nvSpPr>
        <p:spPr>
          <a:xfrm>
            <a:off x="936625" y="4419600"/>
            <a:ext cx="5143500"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5" tIns="48861" rIns="97725" bIns="48861"/>
          <a:lstStyle/>
          <a:p>
            <a:endParaRPr lang="en-US" altLang="en-US">
              <a:latin typeface="Arial" panose="020B0604020202020204" pitchFamily="34" charset="0"/>
            </a:endParaRPr>
          </a:p>
        </p:txBody>
      </p:sp>
      <p:sp>
        <p:nvSpPr>
          <p:cNvPr id="53253" name="Slide Number Placeholder 3"/>
          <p:cNvSpPr txBox="1">
            <a:spLocks noGrp="1"/>
          </p:cNvSpPr>
          <p:nvPr/>
        </p:nvSpPr>
        <p:spPr bwMode="auto">
          <a:xfrm>
            <a:off x="3975100" y="8839200"/>
            <a:ext cx="3041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5" tIns="48861" rIns="97725" bIns="48861" anchor="b"/>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8274BB8-3D33-4C63-9AC7-D8182AB62F03}" type="slidenum">
              <a:rPr lang="en-US" altLang="en-US" sz="1100">
                <a:solidFill>
                  <a:srgbClr val="000000"/>
                </a:solidFill>
                <a:latin typeface="Times New Roman" panose="02020603050405020304" pitchFamily="18" charset="0"/>
              </a:rPr>
              <a:pPr algn="r" eaLnBrk="1" hangingPunct="1">
                <a:spcBef>
                  <a:spcPct val="0"/>
                </a:spcBef>
              </a:pPr>
              <a:t>44</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78073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3FB4029-5A58-4636-9280-67571A5159E6}" type="slidenum">
              <a:rPr lang="en-US" altLang="en-US" sz="1100"/>
              <a:pPr algn="r"/>
              <a:t>45</a:t>
            </a:fld>
            <a:endParaRPr lang="en-US" altLang="en-US" sz="1100"/>
          </a:p>
        </p:txBody>
      </p:sp>
      <p:sp>
        <p:nvSpPr>
          <p:cNvPr id="46083" name="Slide Image Placeholder 1"/>
          <p:cNvSpPr>
            <a:spLocks noGrp="1" noRot="1" noChangeAspect="1" noTextEdit="1"/>
          </p:cNvSpPr>
          <p:nvPr>
            <p:ph type="sldImg"/>
          </p:nvPr>
        </p:nvSpPr>
        <p:spPr>
          <a:xfrm>
            <a:off x="1182688" y="695325"/>
            <a:ext cx="4656137" cy="3494088"/>
          </a:xfrm>
          <a:ln/>
        </p:spPr>
      </p:sp>
      <p:sp>
        <p:nvSpPr>
          <p:cNvPr id="4608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4608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F9EE838B-352E-46C1-AE4A-BDD99CBD35BF}" type="slidenum">
              <a:rPr lang="en-US" altLang="en-US" sz="1100">
                <a:latin typeface="Times New Roman" panose="02020603050405020304" pitchFamily="18" charset="0"/>
              </a:rPr>
              <a:pPr algn="r"/>
              <a:t>45</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2917363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D4B5E4A-CF40-49F1-8AAC-FE87BBE27E93}" type="slidenum">
              <a:rPr lang="en-US" altLang="en-US" sz="1100"/>
              <a:pPr algn="r"/>
              <a:t>46</a:t>
            </a:fld>
            <a:endParaRPr lang="en-US" altLang="en-US" sz="1100"/>
          </a:p>
        </p:txBody>
      </p:sp>
      <p:sp>
        <p:nvSpPr>
          <p:cNvPr id="66563" name="Slide Image Placeholder 1"/>
          <p:cNvSpPr>
            <a:spLocks noGrp="1" noRot="1" noChangeAspect="1" noTextEdit="1"/>
          </p:cNvSpPr>
          <p:nvPr>
            <p:ph type="sldImg"/>
          </p:nvPr>
        </p:nvSpPr>
        <p:spPr>
          <a:xfrm>
            <a:off x="1182688" y="695325"/>
            <a:ext cx="4656137" cy="3494088"/>
          </a:xfrm>
          <a:ln/>
        </p:spPr>
      </p:sp>
      <p:sp>
        <p:nvSpPr>
          <p:cNvPr id="66564"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6656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48FD35AE-E3B0-4445-BE72-002253B2D2CB}" type="slidenum">
              <a:rPr lang="en-US" altLang="en-US" sz="1100">
                <a:latin typeface="Times New Roman" panose="02020603050405020304" pitchFamily="18" charset="0"/>
              </a:rPr>
              <a:pPr algn="r"/>
              <a:t>46</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94021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5DF05C1-2152-4342-9B02-D59A3DFB8E17}" type="slidenum">
              <a:rPr lang="en-US" altLang="en-US" sz="1100"/>
              <a:pPr algn="r"/>
              <a:t>4</a:t>
            </a:fld>
            <a:endParaRPr lang="en-US" altLang="en-US" sz="1100"/>
          </a:p>
        </p:txBody>
      </p:sp>
      <p:sp>
        <p:nvSpPr>
          <p:cNvPr id="23555" name="Slide Image Placeholder 1"/>
          <p:cNvSpPr>
            <a:spLocks noGrp="1" noRot="1" noChangeAspect="1" noTextEdit="1"/>
          </p:cNvSpPr>
          <p:nvPr>
            <p:ph type="sldImg"/>
          </p:nvPr>
        </p:nvSpPr>
        <p:spPr>
          <a:xfrm>
            <a:off x="1182688" y="695325"/>
            <a:ext cx="4656137" cy="3494088"/>
          </a:xfrm>
          <a:ln/>
        </p:spPr>
      </p:sp>
      <p:sp>
        <p:nvSpPr>
          <p:cNvPr id="23556"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23557"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6108CE6A-813A-4094-B05D-1795E5770E09}" type="slidenum">
              <a:rPr lang="en-US" altLang="en-US" sz="1100">
                <a:latin typeface="Times New Roman" panose="02020603050405020304" pitchFamily="18" charset="0"/>
              </a:rPr>
              <a:pPr algn="r"/>
              <a:t>4</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54952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9" tIns="46567" rIns="93129" bIns="4656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1B79F85-708D-4433-A82E-06AE77673C9C}" type="slidenum">
              <a:rPr lang="en-US" altLang="en-US" sz="1100">
                <a:solidFill>
                  <a:srgbClr val="000000"/>
                </a:solidFill>
              </a:rPr>
              <a:pPr algn="r" eaLnBrk="1" hangingPunct="1">
                <a:spcBef>
                  <a:spcPct val="0"/>
                </a:spcBef>
              </a:pPr>
              <a:t>5</a:t>
            </a:fld>
            <a:endParaRPr lang="en-US" altLang="en-US" sz="1100">
              <a:solidFill>
                <a:srgbClr val="000000"/>
              </a:solidFill>
            </a:endParaRPr>
          </a:p>
        </p:txBody>
      </p:sp>
      <p:sp>
        <p:nvSpPr>
          <p:cNvPr id="25603" name="Slide Image Placeholder 1"/>
          <p:cNvSpPr>
            <a:spLocks noGrp="1" noRot="1" noChangeAspect="1" noTextEdit="1"/>
          </p:cNvSpPr>
          <p:nvPr>
            <p:ph type="sldImg"/>
          </p:nvPr>
        </p:nvSpPr>
        <p:spPr>
          <a:xfrm>
            <a:off x="1179513" y="695325"/>
            <a:ext cx="4652962" cy="3489325"/>
          </a:xfrm>
          <a:ln/>
        </p:spPr>
      </p:sp>
      <p:sp>
        <p:nvSpPr>
          <p:cNvPr id="25604" name="Notes Placeholder 2"/>
          <p:cNvSpPr>
            <a:spLocks noGrp="1"/>
          </p:cNvSpPr>
          <p:nvPr>
            <p:ph type="body" idx="1"/>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657" tIns="48827" rIns="97657" bIns="48827"/>
          <a:lstStyle/>
          <a:p>
            <a:endParaRPr lang="en-US" altLang="en-US">
              <a:latin typeface="Arial" panose="020B0604020202020204" pitchFamily="34" charset="0"/>
            </a:endParaRPr>
          </a:p>
        </p:txBody>
      </p:sp>
      <p:sp>
        <p:nvSpPr>
          <p:cNvPr id="25605" name="Slide Number Placeholder 3"/>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657" tIns="48827" rIns="97657" bIns="48827" anchor="b"/>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FA1D3D1-1217-41D3-BB4E-376927044546}" type="slidenum">
              <a:rPr lang="en-US" altLang="en-US" sz="1100">
                <a:solidFill>
                  <a:srgbClr val="000000"/>
                </a:solidFill>
                <a:latin typeface="Times New Roman" panose="02020603050405020304" pitchFamily="18" charset="0"/>
              </a:rPr>
              <a:pPr algn="r" eaLnBrk="1" hangingPunct="1">
                <a:spcBef>
                  <a:spcPct val="0"/>
                </a:spcBef>
              </a:pPr>
              <a:t>5</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2548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5B91F38-C47C-4E91-87CA-22F78EF04A24}" type="slidenum">
              <a:rPr lang="en-US" altLang="en-US" sz="1100"/>
              <a:pPr algn="r"/>
              <a:t>9</a:t>
            </a:fld>
            <a:endParaRPr lang="en-US" altLang="en-US" sz="1100"/>
          </a:p>
        </p:txBody>
      </p:sp>
      <p:sp>
        <p:nvSpPr>
          <p:cNvPr id="41987" name="Slide Image Placeholder 1"/>
          <p:cNvSpPr>
            <a:spLocks noGrp="1" noRot="1" noChangeAspect="1" noTextEdit="1"/>
          </p:cNvSpPr>
          <p:nvPr>
            <p:ph type="sldImg"/>
          </p:nvPr>
        </p:nvSpPr>
        <p:spPr>
          <a:xfrm>
            <a:off x="1182688" y="695325"/>
            <a:ext cx="4656137" cy="3494088"/>
          </a:xfrm>
          <a:ln/>
        </p:spPr>
      </p:sp>
      <p:sp>
        <p:nvSpPr>
          <p:cNvPr id="41988"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41989"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24C30A3A-FC35-496B-93B5-D8D009432E1B}" type="slidenum">
              <a:rPr lang="en-US" altLang="en-US" sz="1100">
                <a:latin typeface="Times New Roman" panose="02020603050405020304" pitchFamily="18" charset="0"/>
              </a:rPr>
              <a:pPr algn="r"/>
              <a:t>9</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79964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097A5DB-B4EB-4A60-AB94-3FE89DD64AF8}" type="slidenum">
              <a:rPr lang="en-US" altLang="en-US" sz="1100"/>
              <a:pPr algn="r"/>
              <a:t>10</a:t>
            </a:fld>
            <a:endParaRPr lang="en-US" altLang="en-US" sz="1100"/>
          </a:p>
        </p:txBody>
      </p:sp>
      <p:sp>
        <p:nvSpPr>
          <p:cNvPr id="39939" name="Slide Image Placeholder 1"/>
          <p:cNvSpPr>
            <a:spLocks noGrp="1" noRot="1" noChangeAspect="1" noTextEdit="1"/>
          </p:cNvSpPr>
          <p:nvPr>
            <p:ph type="sldImg"/>
          </p:nvPr>
        </p:nvSpPr>
        <p:spPr>
          <a:xfrm>
            <a:off x="1182688" y="695325"/>
            <a:ext cx="4656137" cy="3494088"/>
          </a:xfrm>
          <a:ln/>
        </p:spPr>
      </p:sp>
      <p:sp>
        <p:nvSpPr>
          <p:cNvPr id="39940"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39941"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E4CFA113-6130-4275-ABDF-FEA30D1CEFDA}" type="slidenum">
              <a:rPr lang="en-US" altLang="en-US" sz="1100">
                <a:latin typeface="Times New Roman" panose="02020603050405020304" pitchFamily="18" charset="0"/>
              </a:rPr>
              <a:pPr algn="r"/>
              <a:t>10</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18845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3513" y="8836025"/>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94" tIns="46600" rIns="93194" bIns="466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94D1428-8471-42A0-9181-A9FC6EF28F7E}" type="slidenum">
              <a:rPr lang="en-US" altLang="en-US" sz="1100">
                <a:solidFill>
                  <a:srgbClr val="000000"/>
                </a:solidFill>
              </a:rPr>
              <a:pPr algn="r" eaLnBrk="1" hangingPunct="1">
                <a:spcBef>
                  <a:spcPct val="0"/>
                </a:spcBef>
              </a:pPr>
              <a:t>11</a:t>
            </a:fld>
            <a:endParaRPr lang="en-US" altLang="en-US" sz="1100">
              <a:solidFill>
                <a:srgbClr val="000000"/>
              </a:solidFill>
            </a:endParaRPr>
          </a:p>
        </p:txBody>
      </p:sp>
      <p:sp>
        <p:nvSpPr>
          <p:cNvPr id="26627" name="Slide Image Placeholder 1"/>
          <p:cNvSpPr>
            <a:spLocks noGrp="1" noRot="1" noChangeAspect="1" noChangeArrowheads="1" noTextEdit="1"/>
          </p:cNvSpPr>
          <p:nvPr>
            <p:ph type="sldImg"/>
          </p:nvPr>
        </p:nvSpPr>
        <p:spPr>
          <a:xfrm>
            <a:off x="1181100" y="695325"/>
            <a:ext cx="4656138" cy="3492500"/>
          </a:xfrm>
          <a:ln/>
        </p:spPr>
      </p:sp>
      <p:sp>
        <p:nvSpPr>
          <p:cNvPr id="26628" name="Notes Placeholder 2"/>
          <p:cNvSpPr>
            <a:spLocks noGrp="1"/>
          </p:cNvSpPr>
          <p:nvPr>
            <p:ph type="body" idx="1"/>
          </p:nvPr>
        </p:nvSpPr>
        <p:spPr>
          <a:xfrm>
            <a:off x="936625" y="4419600"/>
            <a:ext cx="5143500"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5" tIns="48861" rIns="97725" bIns="48861"/>
          <a:lstStyle/>
          <a:p>
            <a:endParaRPr lang="en-US" altLang="en-US">
              <a:latin typeface="Arial" panose="020B0604020202020204" pitchFamily="34" charset="0"/>
            </a:endParaRPr>
          </a:p>
        </p:txBody>
      </p:sp>
      <p:sp>
        <p:nvSpPr>
          <p:cNvPr id="26629" name="Slide Number Placeholder 3"/>
          <p:cNvSpPr txBox="1">
            <a:spLocks noGrp="1"/>
          </p:cNvSpPr>
          <p:nvPr/>
        </p:nvSpPr>
        <p:spPr bwMode="auto">
          <a:xfrm>
            <a:off x="3975100" y="8839200"/>
            <a:ext cx="3041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5" tIns="48861" rIns="97725" bIns="48861" anchor="b"/>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AACD243-FB8F-4271-9AFC-D2151701DA14}" type="slidenum">
              <a:rPr lang="en-US" altLang="en-US" sz="1100">
                <a:solidFill>
                  <a:srgbClr val="000000"/>
                </a:solidFill>
                <a:latin typeface="Times New Roman" panose="02020603050405020304" pitchFamily="18" charset="0"/>
              </a:rPr>
              <a:pPr algn="r" eaLnBrk="1" hangingPunct="1">
                <a:spcBef>
                  <a:spcPct val="0"/>
                </a:spcBef>
              </a:pPr>
              <a:t>11</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5471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6688" y="8837613"/>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4" tIns="46679" rIns="93354" bIns="4667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43BA762-2567-4372-8045-D6794BF4F55F}" type="slidenum">
              <a:rPr lang="en-US" altLang="en-US" sz="1100">
                <a:solidFill>
                  <a:srgbClr val="000000"/>
                </a:solidFill>
              </a:rPr>
              <a:pPr algn="r"/>
              <a:t>12</a:t>
            </a:fld>
            <a:endParaRPr lang="en-US" altLang="en-US" sz="1100">
              <a:solidFill>
                <a:srgbClr val="000000"/>
              </a:solidFill>
            </a:endParaRPr>
          </a:p>
        </p:txBody>
      </p:sp>
      <p:sp>
        <p:nvSpPr>
          <p:cNvPr id="31747" name="Slide Image Placeholder 1"/>
          <p:cNvSpPr>
            <a:spLocks noGrp="1" noRot="1" noChangeAspect="1" noTextEdit="1"/>
          </p:cNvSpPr>
          <p:nvPr>
            <p:ph type="sldImg"/>
          </p:nvPr>
        </p:nvSpPr>
        <p:spPr>
          <a:xfrm>
            <a:off x="1182688" y="695325"/>
            <a:ext cx="4656137" cy="3494088"/>
          </a:xfrm>
          <a:ln/>
        </p:spPr>
      </p:sp>
      <p:sp>
        <p:nvSpPr>
          <p:cNvPr id="31748" name="Notes Placeholder 2"/>
          <p:cNvSpPr>
            <a:spLocks noGrp="1"/>
          </p:cNvSpPr>
          <p:nvPr>
            <p:ph type="body" idx="1"/>
          </p:nvPr>
        </p:nvSpPr>
        <p:spPr>
          <a:xfrm>
            <a:off x="936625" y="4421188"/>
            <a:ext cx="51466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lstStyle/>
          <a:p>
            <a:endParaRPr lang="en-US" altLang="en-US">
              <a:latin typeface="Arial" panose="020B0604020202020204" pitchFamily="34" charset="0"/>
            </a:endParaRPr>
          </a:p>
        </p:txBody>
      </p:sp>
      <p:sp>
        <p:nvSpPr>
          <p:cNvPr id="31749"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92" tIns="48945" rIns="97892" bIns="48945" anchor="b"/>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algn="r"/>
            <a:fld id="{3602F0C2-AC1F-404E-A03C-E8B44FABFA4E}" type="slidenum">
              <a:rPr lang="en-US" altLang="en-US" sz="1100">
                <a:solidFill>
                  <a:srgbClr val="000000"/>
                </a:solidFill>
                <a:latin typeface="Times New Roman" panose="02020603050405020304" pitchFamily="18" charset="0"/>
              </a:rPr>
              <a:pPr algn="r"/>
              <a:t>12</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92192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52388"/>
            <a:ext cx="6019800" cy="862012"/>
          </a:xfrm>
          <a:prstGeom prst="rect">
            <a:avLst/>
          </a:prstGeom>
          <a:solidFill>
            <a:srgbClr val="EBEBEB"/>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dirty="0">
              <a:latin typeface="Times New Roman" pitchFamily="18" charset="0"/>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9800" y="523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0" y="51816"/>
            <a:ext cx="6019800" cy="914400"/>
          </a:xfrm>
          <a:ln w="28575"/>
        </p:spPr>
        <p:txBody>
          <a:bodyPr/>
          <a:lstStyle/>
          <a:p>
            <a:r>
              <a:rPr lang="en-US"/>
              <a:t>Click to edit Master title style</a:t>
            </a:r>
            <a:endParaRPr lang="en-US" dirty="0"/>
          </a:p>
        </p:txBody>
      </p:sp>
      <p:sp>
        <p:nvSpPr>
          <p:cNvPr id="5" name="Date Placeholder 1"/>
          <p:cNvSpPr>
            <a:spLocks noGrp="1"/>
          </p:cNvSpPr>
          <p:nvPr>
            <p:ph type="dt" sz="half" idx="10"/>
          </p:nvPr>
        </p:nvSpPr>
        <p:spPr/>
        <p:txBody>
          <a:bodyPr/>
          <a:lstStyle>
            <a:lvl1pPr>
              <a:defRPr/>
            </a:lvl1pPr>
          </a:lstStyle>
          <a:p>
            <a:pPr>
              <a:defRPr/>
            </a:pPr>
            <a:fld id="{A62E33AE-8EB1-4926-A211-4623F0F10A42}" type="datetime1">
              <a:rPr lang="en-US"/>
              <a:pPr>
                <a:defRPr/>
              </a:pPr>
              <a:t>8/4/2022</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05849D22-4828-449D-837A-C69740FBAE8E}" type="slidenum">
              <a:rPr lang="en-US" altLang="en-US"/>
              <a:pPr>
                <a:defRPr/>
              </a:pPr>
              <a:t>‹#›</a:t>
            </a:fld>
            <a:endParaRPr lang="en-US" altLang="en-US"/>
          </a:p>
        </p:txBody>
      </p:sp>
    </p:spTree>
    <p:extLst>
      <p:ext uri="{BB962C8B-B14F-4D97-AF65-F5344CB8AC3E}">
        <p14:creationId xmlns:p14="http://schemas.microsoft.com/office/powerpoint/2010/main" val="40587285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8"/>
          <p:cNvSpPr>
            <a:spLocks noGrp="1" noChangeArrowheads="1"/>
          </p:cNvSpPr>
          <p:nvPr>
            <p:ph type="sldNum" sz="quarter" idx="10"/>
          </p:nvPr>
        </p:nvSpPr>
        <p:spPr/>
        <p:txBody>
          <a:bodyPr/>
          <a:lstStyle>
            <a:lvl1pPr>
              <a:defRPr/>
            </a:lvl1pPr>
          </a:lstStyle>
          <a:p>
            <a:pPr>
              <a:defRPr/>
            </a:pPr>
            <a:r>
              <a:rPr lang="en-US" altLang="en-US"/>
              <a:t> </a:t>
            </a:r>
            <a:fld id="{C18A92E5-5F91-4BD0-B9CE-13F7A9E028F8}" type="slidenum">
              <a:rPr lang="en-US" altLang="en-US"/>
              <a:pPr>
                <a:defRPr/>
              </a:pPr>
              <a:t>‹#›</a:t>
            </a:fld>
            <a:endParaRPr lang="en-US" altLang="en-US"/>
          </a:p>
        </p:txBody>
      </p:sp>
    </p:spTree>
    <p:extLst>
      <p:ext uri="{BB962C8B-B14F-4D97-AF65-F5344CB8AC3E}">
        <p14:creationId xmlns:p14="http://schemas.microsoft.com/office/powerpoint/2010/main" val="3610611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C3382-50D4-40E9-835B-30257FB11C74}" type="slidenum">
              <a:rPr lang="en-US" altLang="en-US"/>
              <a:pPr>
                <a:defRPr/>
              </a:pPr>
              <a:t>‹#›</a:t>
            </a:fld>
            <a:endParaRPr lang="en-US" altLang="en-US"/>
          </a:p>
        </p:txBody>
      </p:sp>
    </p:spTree>
    <p:extLst>
      <p:ext uri="{BB962C8B-B14F-4D97-AF65-F5344CB8AC3E}">
        <p14:creationId xmlns:p14="http://schemas.microsoft.com/office/powerpoint/2010/main" val="141410412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52388"/>
            <a:ext cx="6019800" cy="862012"/>
          </a:xfrm>
          <a:prstGeom prst="rect">
            <a:avLst/>
          </a:prstGeom>
          <a:solidFill>
            <a:srgbClr val="EBEBEB"/>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dirty="0">
              <a:solidFill>
                <a:srgbClr val="000000"/>
              </a:solidFill>
              <a:latin typeface="Times New Roman" pitchFamily="18" charset="0"/>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9800" y="523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0" y="51816"/>
            <a:ext cx="6019800" cy="914400"/>
          </a:xfrm>
          <a:ln w="28575"/>
        </p:spPr>
        <p:txBody>
          <a:bodyPr/>
          <a:lstStyle/>
          <a:p>
            <a:r>
              <a:rPr lang="en-US" dirty="0"/>
              <a:t>Click to edit Master title style</a:t>
            </a:r>
          </a:p>
        </p:txBody>
      </p:sp>
      <p:sp>
        <p:nvSpPr>
          <p:cNvPr id="5" name="Date Placeholder 1"/>
          <p:cNvSpPr>
            <a:spLocks noGrp="1"/>
          </p:cNvSpPr>
          <p:nvPr>
            <p:ph type="dt" sz="half" idx="10"/>
          </p:nvPr>
        </p:nvSpPr>
        <p:spPr/>
        <p:txBody>
          <a:bodyPr/>
          <a:lstStyle>
            <a:lvl1pPr>
              <a:defRPr/>
            </a:lvl1pPr>
          </a:lstStyle>
          <a:p>
            <a:pPr>
              <a:defRPr/>
            </a:pPr>
            <a:fld id="{F5469C49-B2FA-4FF8-B95E-1DFB5E71507F}" type="datetime1">
              <a:rPr lang="en-US"/>
              <a:pPr>
                <a:defRPr/>
              </a:pPr>
              <a:t>8/4/2022</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269851F7-0210-4261-B5FC-C2A307B3BA4D}" type="slidenum">
              <a:rPr lang="en-US" altLang="en-US"/>
              <a:pPr>
                <a:defRPr/>
              </a:pPr>
              <a:t>‹#›</a:t>
            </a:fld>
            <a:endParaRPr lang="en-US" altLang="en-US" dirty="0"/>
          </a:p>
        </p:txBody>
      </p:sp>
    </p:spTree>
    <p:extLst>
      <p:ext uri="{BB962C8B-B14F-4D97-AF65-F5344CB8AC3E}">
        <p14:creationId xmlns:p14="http://schemas.microsoft.com/office/powerpoint/2010/main" val="19982910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7400" cy="9144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p:txBody>
          <a:bodyPr/>
          <a:lstStyle>
            <a:lvl1pPr>
              <a:defRPr/>
            </a:lvl1pPr>
          </a:lstStyle>
          <a:p>
            <a:pPr>
              <a:defRPr/>
            </a:pPr>
            <a:r>
              <a:rPr lang="en-US" altLang="en-US"/>
              <a:t> </a:t>
            </a:r>
            <a:fld id="{95A6A06A-EB2F-4503-B7DE-6B85DF6A86F6}" type="slidenum">
              <a:rPr lang="en-US" altLang="en-US"/>
              <a:pPr>
                <a:defRPr/>
              </a:pPr>
              <a:t>‹#›</a:t>
            </a:fld>
            <a:endParaRPr lang="en-US" altLang="en-US"/>
          </a:p>
        </p:txBody>
      </p:sp>
    </p:spTree>
    <p:extLst>
      <p:ext uri="{BB962C8B-B14F-4D97-AF65-F5344CB8AC3E}">
        <p14:creationId xmlns:p14="http://schemas.microsoft.com/office/powerpoint/2010/main" val="36380377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sz="quarter" idx="10"/>
          </p:nvPr>
        </p:nvSpPr>
        <p:spPr/>
        <p:txBody>
          <a:bodyPr/>
          <a:lstStyle>
            <a:lvl1pPr>
              <a:defRPr/>
            </a:lvl1pPr>
          </a:lstStyle>
          <a:p>
            <a:pPr>
              <a:defRPr/>
            </a:pPr>
            <a:r>
              <a:rPr lang="en-US" altLang="en-US"/>
              <a:t> </a:t>
            </a:r>
            <a:fld id="{961E913E-973B-40E4-BC1E-4A2242D20009}" type="slidenum">
              <a:rPr lang="en-US" altLang="en-US"/>
              <a:pPr>
                <a:defRPr/>
              </a:pPr>
              <a:t>‹#›</a:t>
            </a:fld>
            <a:endParaRPr lang="en-US" altLang="en-US"/>
          </a:p>
        </p:txBody>
      </p:sp>
    </p:spTree>
    <p:extLst>
      <p:ext uri="{BB962C8B-B14F-4D97-AF65-F5344CB8AC3E}">
        <p14:creationId xmlns:p14="http://schemas.microsoft.com/office/powerpoint/2010/main" val="247855136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52388"/>
            <a:ext cx="6019800" cy="862012"/>
          </a:xfrm>
          <a:prstGeom prst="rect">
            <a:avLst/>
          </a:prstGeom>
          <a:solidFill>
            <a:srgbClr val="EBEBEB"/>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dirty="0">
              <a:solidFill>
                <a:srgbClr val="000000"/>
              </a:solidFill>
              <a:latin typeface="Times New Roman" pitchFamily="18" charset="0"/>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9800" y="523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0" y="51816"/>
            <a:ext cx="6019800" cy="914400"/>
          </a:xfrm>
          <a:ln w="28575"/>
        </p:spPr>
        <p:txBody>
          <a:bodyPr/>
          <a:lstStyle/>
          <a:p>
            <a:r>
              <a:rPr lang="en-US" dirty="0"/>
              <a:t>Click to edit Master title style</a:t>
            </a:r>
          </a:p>
        </p:txBody>
      </p:sp>
      <p:sp>
        <p:nvSpPr>
          <p:cNvPr id="5" name="Date Placeholder 1"/>
          <p:cNvSpPr>
            <a:spLocks noGrp="1"/>
          </p:cNvSpPr>
          <p:nvPr>
            <p:ph type="dt" sz="half" idx="10"/>
          </p:nvPr>
        </p:nvSpPr>
        <p:spPr/>
        <p:txBody>
          <a:bodyPr/>
          <a:lstStyle>
            <a:lvl1pPr>
              <a:defRPr/>
            </a:lvl1pPr>
          </a:lstStyle>
          <a:p>
            <a:pPr>
              <a:defRPr/>
            </a:pPr>
            <a:fld id="{9E9F0CDE-8CEB-4342-B179-712210EEC482}" type="datetime1">
              <a:rPr lang="en-US"/>
              <a:pPr>
                <a:defRPr/>
              </a:pPr>
              <a:t>8/4/2022</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B2C29CA8-FF6C-4F49-A1B1-D3D0D39573D6}" type="slidenum">
              <a:rPr lang="en-US" altLang="en-US"/>
              <a:pPr>
                <a:defRPr/>
              </a:pPr>
              <a:t>‹#›</a:t>
            </a:fld>
            <a:endParaRPr lang="en-US" altLang="en-US" dirty="0"/>
          </a:p>
        </p:txBody>
      </p:sp>
    </p:spTree>
    <p:extLst>
      <p:ext uri="{BB962C8B-B14F-4D97-AF65-F5344CB8AC3E}">
        <p14:creationId xmlns:p14="http://schemas.microsoft.com/office/powerpoint/2010/main" val="18563856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7400" cy="9144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p:txBody>
          <a:bodyPr/>
          <a:lstStyle>
            <a:lvl1pPr>
              <a:defRPr/>
            </a:lvl1pPr>
          </a:lstStyle>
          <a:p>
            <a:pPr>
              <a:defRPr/>
            </a:pPr>
            <a:r>
              <a:rPr lang="en-US" altLang="en-US"/>
              <a:t> </a:t>
            </a:r>
            <a:fld id="{9ED552B2-C153-45DB-91CB-E765501B53CE}" type="slidenum">
              <a:rPr lang="en-US" altLang="en-US"/>
              <a:pPr>
                <a:defRPr/>
              </a:pPr>
              <a:t>‹#›</a:t>
            </a:fld>
            <a:endParaRPr lang="en-US" altLang="en-US"/>
          </a:p>
        </p:txBody>
      </p:sp>
    </p:spTree>
    <p:extLst>
      <p:ext uri="{BB962C8B-B14F-4D97-AF65-F5344CB8AC3E}">
        <p14:creationId xmlns:p14="http://schemas.microsoft.com/office/powerpoint/2010/main" val="28723120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sz="quarter" idx="10"/>
          </p:nvPr>
        </p:nvSpPr>
        <p:spPr/>
        <p:txBody>
          <a:bodyPr/>
          <a:lstStyle>
            <a:lvl1pPr>
              <a:defRPr/>
            </a:lvl1pPr>
          </a:lstStyle>
          <a:p>
            <a:pPr>
              <a:defRPr/>
            </a:pPr>
            <a:r>
              <a:rPr lang="en-US" altLang="en-US"/>
              <a:t> </a:t>
            </a:r>
            <a:fld id="{21A90E4B-D68F-470D-B8AD-6C13994D9DAC}" type="slidenum">
              <a:rPr lang="en-US" altLang="en-US"/>
              <a:pPr>
                <a:defRPr/>
              </a:pPr>
              <a:t>‹#›</a:t>
            </a:fld>
            <a:endParaRPr lang="en-US" altLang="en-US"/>
          </a:p>
        </p:txBody>
      </p:sp>
    </p:spTree>
    <p:extLst>
      <p:ext uri="{BB962C8B-B14F-4D97-AF65-F5344CB8AC3E}">
        <p14:creationId xmlns:p14="http://schemas.microsoft.com/office/powerpoint/2010/main" val="287636446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10"/>
          <p:cNvSpPr>
            <a:spLocks noGrp="1" noChangeArrowheads="1"/>
          </p:cNvSpPr>
          <p:nvPr>
            <p:ph type="title"/>
          </p:nvPr>
        </p:nvSpPr>
        <p:spPr bwMode="gray">
          <a:xfrm>
            <a:off x="0" y="0"/>
            <a:ext cx="586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bodyPr>
          <a:lstStyle/>
          <a:p>
            <a:pPr lvl="0"/>
            <a:r>
              <a:rPr lang="en-US" altLang="en-US"/>
              <a:t>Click to edit Master title style</a:t>
            </a:r>
          </a:p>
        </p:txBody>
      </p:sp>
      <p:sp>
        <p:nvSpPr>
          <p:cNvPr id="11" name="Date Placeholder 1"/>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A4B2971E-90D0-470D-9B23-18DC02816549}" type="datetime1">
              <a:rPr lang="en-US"/>
              <a:pPr>
                <a:defRPr/>
              </a:pPr>
              <a:t>8/4/2022</a:t>
            </a:fld>
            <a:endParaRPr lang="en-US" dirty="0"/>
          </a:p>
        </p:txBody>
      </p:sp>
      <p:sp>
        <p:nvSpPr>
          <p:cNvPr id="12" name="Footer Placeholder 2"/>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 name="Slide Number Placeholder 3"/>
          <p:cNvSpPr>
            <a:spLocks noGrp="1"/>
          </p:cNvSpPr>
          <p:nvPr>
            <p:ph type="sldNum" sz="quarter" idx="4"/>
          </p:nvPr>
        </p:nvSpPr>
        <p:spPr bwMode="auto">
          <a:xfrm>
            <a:off x="67818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DC7469D-EB9F-4C97-909B-672334B0B2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78" r:id="rId3"/>
  </p:sldLayoutIdLst>
  <p:transition/>
  <p:hf hdr="0" ftr="0" dt="0"/>
  <p:txStyles>
    <p:titleStyle>
      <a:lvl1pPr algn="ctr" rtl="0" eaLnBrk="1" fontAlgn="base" hangingPunct="1">
        <a:spcBef>
          <a:spcPct val="0"/>
        </a:spcBef>
        <a:spcAft>
          <a:spcPct val="0"/>
        </a:spcAft>
        <a:defRPr sz="2800">
          <a:solidFill>
            <a:schemeClr val="tx2"/>
          </a:solidFill>
          <a:latin typeface="Arial" charset="0"/>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Arial" charset="0"/>
        </a:defRPr>
      </a:lvl6pPr>
      <a:lvl7pPr marL="914400" algn="ctr" rtl="0" eaLnBrk="1" fontAlgn="base" hangingPunct="1">
        <a:spcBef>
          <a:spcPct val="0"/>
        </a:spcBef>
        <a:spcAft>
          <a:spcPct val="0"/>
        </a:spcAft>
        <a:defRPr sz="2800">
          <a:solidFill>
            <a:schemeClr val="tx2"/>
          </a:solidFill>
          <a:latin typeface="Arial" charset="0"/>
        </a:defRPr>
      </a:lvl7pPr>
      <a:lvl8pPr marL="1371600" algn="ctr" rtl="0" eaLnBrk="1" fontAlgn="base" hangingPunct="1">
        <a:spcBef>
          <a:spcPct val="0"/>
        </a:spcBef>
        <a:spcAft>
          <a:spcPct val="0"/>
        </a:spcAft>
        <a:defRPr sz="2800">
          <a:solidFill>
            <a:schemeClr val="tx2"/>
          </a:solidFill>
          <a:latin typeface="Arial" charset="0"/>
        </a:defRPr>
      </a:lvl8pPr>
      <a:lvl9pPr marL="1828800" algn="ctr"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10"/>
          <p:cNvSpPr>
            <a:spLocks noGrp="1" noChangeArrowheads="1"/>
          </p:cNvSpPr>
          <p:nvPr>
            <p:ph type="title"/>
          </p:nvPr>
        </p:nvSpPr>
        <p:spPr bwMode="gray">
          <a:xfrm>
            <a:off x="0" y="0"/>
            <a:ext cx="586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bodyPr>
          <a:lstStyle/>
          <a:p>
            <a:pPr lvl="0"/>
            <a:r>
              <a:rPr lang="en-US" altLang="en-US"/>
              <a:t>Click to edit Master title style</a:t>
            </a:r>
          </a:p>
        </p:txBody>
      </p:sp>
      <p:sp>
        <p:nvSpPr>
          <p:cNvPr id="11" name="Date Placeholder 1"/>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fld id="{E3A70B4F-D357-4938-A31C-31B83D192DAC}" type="datetime1">
              <a:rPr lang="en-US"/>
              <a:pPr>
                <a:defRPr/>
              </a:pPr>
              <a:t>8/4/2022</a:t>
            </a:fld>
            <a:endParaRPr lang="en-US" dirty="0"/>
          </a:p>
        </p:txBody>
      </p:sp>
      <p:sp>
        <p:nvSpPr>
          <p:cNvPr id="12" name="Footer Placeholder 2"/>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 name="Slide Number Placeholder 3"/>
          <p:cNvSpPr>
            <a:spLocks noGrp="1"/>
          </p:cNvSpPr>
          <p:nvPr>
            <p:ph type="sldNum" sz="quarter" idx="4"/>
          </p:nvPr>
        </p:nvSpPr>
        <p:spPr bwMode="auto">
          <a:xfrm>
            <a:off x="67818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A6F1045-F262-4074-A0AB-B318C09E0DA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Lst>
  <p:transition/>
  <p:hf hdr="0" ftr="0" dt="0"/>
  <p:txStyles>
    <p:titleStyle>
      <a:lvl1pPr algn="ctr" rtl="0" eaLnBrk="0" fontAlgn="base" hangingPunct="0">
        <a:spcBef>
          <a:spcPct val="0"/>
        </a:spcBef>
        <a:spcAft>
          <a:spcPct val="0"/>
        </a:spcAft>
        <a:defRPr sz="2800">
          <a:solidFill>
            <a:schemeClr val="tx2"/>
          </a:solidFill>
          <a:latin typeface="Arial" charset="0"/>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Rectangle 10"/>
          <p:cNvSpPr>
            <a:spLocks noGrp="1" noChangeArrowheads="1"/>
          </p:cNvSpPr>
          <p:nvPr>
            <p:ph type="title"/>
          </p:nvPr>
        </p:nvSpPr>
        <p:spPr bwMode="gray">
          <a:xfrm>
            <a:off x="0" y="0"/>
            <a:ext cx="586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bodyPr>
          <a:lstStyle/>
          <a:p>
            <a:pPr lvl="0"/>
            <a:r>
              <a:rPr lang="en-US" altLang="en-US"/>
              <a:t>Click to edit Master title style</a:t>
            </a:r>
          </a:p>
        </p:txBody>
      </p:sp>
      <p:sp>
        <p:nvSpPr>
          <p:cNvPr id="11" name="Date Placeholder 1"/>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fld id="{B723677D-B82A-495E-A9C0-E4CC81592BE5}" type="datetime1">
              <a:rPr lang="en-US"/>
              <a:pPr>
                <a:defRPr/>
              </a:pPr>
              <a:t>8/4/2022</a:t>
            </a:fld>
            <a:endParaRPr lang="en-US" dirty="0"/>
          </a:p>
        </p:txBody>
      </p:sp>
      <p:sp>
        <p:nvSpPr>
          <p:cNvPr id="12" name="Footer Placeholder 2"/>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 name="Slide Number Placeholder 3"/>
          <p:cNvSpPr>
            <a:spLocks noGrp="1"/>
          </p:cNvSpPr>
          <p:nvPr>
            <p:ph type="sldNum" sz="quarter" idx="4"/>
          </p:nvPr>
        </p:nvSpPr>
        <p:spPr bwMode="auto">
          <a:xfrm>
            <a:off x="67818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8FC959E-F54F-41B2-A848-07590FBEABC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Lst>
  <p:transition/>
  <p:hf hdr="0" ftr="0" dt="0"/>
  <p:txStyles>
    <p:titleStyle>
      <a:lvl1pPr algn="ctr" rtl="0" eaLnBrk="0" fontAlgn="base" hangingPunct="0">
        <a:spcBef>
          <a:spcPct val="0"/>
        </a:spcBef>
        <a:spcAft>
          <a:spcPct val="0"/>
        </a:spcAft>
        <a:defRPr sz="2800">
          <a:solidFill>
            <a:schemeClr val="tx2"/>
          </a:solidFill>
          <a:latin typeface="Arial" charset="0"/>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jp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19.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7.jpg"/><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2.emf"/><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0.jpeg"/><Relationship Id="rId12" Type="http://schemas.openxmlformats.org/officeDocument/2006/relationships/image" Target="../media/image1.jpeg"/><Relationship Id="rId17" Type="http://schemas.openxmlformats.org/officeDocument/2006/relationships/image" Target="../media/image2.jpe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6.png"/><Relationship Id="rId1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image" Target="../media/image1.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52"/>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2"/>
          <p:cNvSpPr txBox="1">
            <a:spLocks noChangeArrowheads="1"/>
          </p:cNvSpPr>
          <p:nvPr/>
        </p:nvSpPr>
        <p:spPr bwMode="auto">
          <a:xfrm>
            <a:off x="800099" y="2303518"/>
            <a:ext cx="7543800" cy="173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3600" b="1" i="1" dirty="0">
                <a:cs typeface="Arial" panose="020B0604020202020204" pitchFamily="34" charset="0"/>
              </a:rPr>
              <a:t>Business Transition Planning</a:t>
            </a:r>
          </a:p>
          <a:p>
            <a:pPr algn="ctr" eaLnBrk="1" hangingPunct="1">
              <a:buFontTx/>
              <a:buNone/>
            </a:pPr>
            <a:r>
              <a:rPr lang="en-US" altLang="en-US" sz="2400" b="1" i="1" dirty="0">
                <a:cs typeface="Arial" panose="020B0604020202020204" pitchFamily="34" charset="0"/>
              </a:rPr>
              <a:t>(or the lack there of)</a:t>
            </a:r>
          </a:p>
          <a:p>
            <a:pPr algn="ctr" eaLnBrk="1" hangingPunct="1">
              <a:spcBef>
                <a:spcPct val="50000"/>
              </a:spcBef>
              <a:buFontTx/>
              <a:buNone/>
            </a:pPr>
            <a:r>
              <a:rPr lang="en-US" altLang="en-US" sz="2800" b="1" i="1" dirty="0">
                <a:cs typeface="Arial" panose="020B0604020202020204" pitchFamily="34" charset="0"/>
              </a:rPr>
              <a:t>Disruptive events and the lack of planning  </a:t>
            </a:r>
          </a:p>
        </p:txBody>
      </p:sp>
      <p:sp>
        <p:nvSpPr>
          <p:cNvPr id="18436" name="Text Box 10"/>
          <p:cNvSpPr txBox="1">
            <a:spLocks noChangeArrowheads="1"/>
          </p:cNvSpPr>
          <p:nvPr/>
        </p:nvSpPr>
        <p:spPr bwMode="auto">
          <a:xfrm>
            <a:off x="1752600" y="4743151"/>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Joe Bione and James Linton</a:t>
            </a:r>
          </a:p>
          <a:p>
            <a:pPr algn="ctr" eaLnBrk="1" hangingPunct="1">
              <a:spcBef>
                <a:spcPct val="0"/>
              </a:spcBef>
              <a:buFontTx/>
              <a:buNone/>
            </a:pPr>
            <a:r>
              <a:rPr lang="en-US" altLang="en-US" sz="2000" dirty="0"/>
              <a:t> Whitehall Group LLC</a:t>
            </a:r>
          </a:p>
        </p:txBody>
      </p:sp>
      <p:sp>
        <p:nvSpPr>
          <p:cNvPr id="6" name="Rounded Rectangle 5"/>
          <p:cNvSpPr/>
          <p:nvPr/>
        </p:nvSpPr>
        <p:spPr>
          <a:xfrm>
            <a:off x="0" y="6324600"/>
            <a:ext cx="9144000" cy="152400"/>
          </a:xfrm>
          <a:prstGeom prst="roundRect">
            <a:avLst/>
          </a:prstGeom>
          <a:ln>
            <a:solidFill>
              <a:srgbClr val="B2F282"/>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dirty="0"/>
          </a:p>
        </p:txBody>
      </p:sp>
      <p:sp>
        <p:nvSpPr>
          <p:cNvPr id="3" name="TextBox 2"/>
          <p:cNvSpPr txBox="1"/>
          <p:nvPr/>
        </p:nvSpPr>
        <p:spPr>
          <a:xfrm>
            <a:off x="3748697" y="5622640"/>
            <a:ext cx="1864613" cy="369332"/>
          </a:xfrm>
          <a:prstGeom prst="rect">
            <a:avLst/>
          </a:prstGeom>
          <a:noFill/>
        </p:spPr>
        <p:txBody>
          <a:bodyPr wrap="none" rtlCol="0">
            <a:spAutoFit/>
          </a:bodyPr>
          <a:lstStyle/>
          <a:p>
            <a:r>
              <a:rPr lang="en-US" dirty="0"/>
              <a:t>August 17, 2022</a:t>
            </a:r>
          </a:p>
        </p:txBody>
      </p:sp>
      <p:pic>
        <p:nvPicPr>
          <p:cNvPr id="7" name="Picture 2" descr="Header graphic">
            <a:extLst>
              <a:ext uri="{FF2B5EF4-FFF2-40B4-BE49-F238E27FC236}">
                <a16:creationId xmlns:a16="http://schemas.microsoft.com/office/drawing/2014/main" id="{CCF1F4A2-C25B-4E07-940D-58AF6D576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76"/>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45751FA8-B1F2-4728-9F00-790F1E5FB5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8119"/>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rot="10800000" flipV="1">
            <a:off x="2743200" y="1547813"/>
            <a:ext cx="3429000" cy="544512"/>
          </a:xfrm>
          <a:ln w="38100">
            <a:solidFill>
              <a:schemeClr val="accent2">
                <a:lumMod val="75000"/>
              </a:schemeClr>
            </a:solidFill>
          </a:ln>
        </p:spPr>
        <p:txBody>
          <a:bodyPr/>
          <a:lstStyle/>
          <a:p>
            <a:pPr>
              <a:defRPr/>
            </a:pPr>
            <a:r>
              <a:rPr lang="en-US" altLang="en-US" sz="2400" b="1" i="1" dirty="0">
                <a:latin typeface="Arial" panose="020B0604020202020204" pitchFamily="34" charset="0"/>
              </a:rPr>
              <a:t>Did you know……?</a:t>
            </a:r>
          </a:p>
        </p:txBody>
      </p:sp>
      <p:sp>
        <p:nvSpPr>
          <p:cNvPr id="38915" name="Rectangle 8"/>
          <p:cNvSpPr>
            <a:spLocks noGrp="1" noChangeArrowheads="1"/>
          </p:cNvSpPr>
          <p:nvPr>
            <p:ph type="sldNum" sz="quarter" idx="10"/>
          </p:nvPr>
        </p:nvSpPr>
        <p:spPr>
          <a:xfrm>
            <a:off x="7006905"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FEECB787-5B48-4019-BAF4-B74B2D5B601C}" type="slidenum">
              <a:rPr lang="en-US" altLang="en-US" sz="1400" smtClean="0"/>
              <a:pPr>
                <a:spcBef>
                  <a:spcPct val="0"/>
                </a:spcBef>
                <a:buFontTx/>
                <a:buNone/>
              </a:pPr>
              <a:t>10</a:t>
            </a:fld>
            <a:endParaRPr lang="en-US" altLang="en-US" sz="1400" dirty="0"/>
          </a:p>
        </p:txBody>
      </p:sp>
      <p:sp>
        <p:nvSpPr>
          <p:cNvPr id="38916" name="Text Box 6"/>
          <p:cNvSpPr txBox="1">
            <a:spLocks noChangeArrowheads="1"/>
          </p:cNvSpPr>
          <p:nvPr/>
        </p:nvSpPr>
        <p:spPr bwMode="auto">
          <a:xfrm>
            <a:off x="533399" y="5540944"/>
            <a:ext cx="8008937"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solidFill>
                  <a:srgbClr val="1115AB"/>
                </a:solidFill>
              </a:rPr>
              <a:t>Business transitions are one time life events that people don’t anticipate, don’t understand, and don’t plan for, but should.  </a:t>
            </a:r>
          </a:p>
          <a:p>
            <a:pPr algn="ctr">
              <a:spcBef>
                <a:spcPct val="0"/>
              </a:spcBef>
              <a:buFontTx/>
              <a:buNone/>
            </a:pPr>
            <a:r>
              <a:rPr lang="en-US" altLang="en-US" sz="1800" b="1" i="1" dirty="0">
                <a:solidFill>
                  <a:srgbClr val="1115AB"/>
                </a:solidFill>
              </a:rPr>
              <a:t>You must plan in order to protect your investment.</a:t>
            </a:r>
          </a:p>
        </p:txBody>
      </p:sp>
      <p:sp>
        <p:nvSpPr>
          <p:cNvPr id="2" name="Rectangle 1"/>
          <p:cNvSpPr/>
          <p:nvPr/>
        </p:nvSpPr>
        <p:spPr>
          <a:xfrm>
            <a:off x="0" y="2088131"/>
            <a:ext cx="9144000" cy="3175228"/>
          </a:xfrm>
          <a:prstGeom prst="rect">
            <a:avLst/>
          </a:prstGeom>
        </p:spPr>
        <p:txBody>
          <a:bodyPr wrap="square">
            <a:spAutoFit/>
          </a:bodyPr>
          <a:lstStyle/>
          <a:p>
            <a:pPr marL="342900" indent="-342900">
              <a:spcBef>
                <a:spcPts val="60"/>
              </a:spcBef>
              <a:spcAft>
                <a:spcPts val="0"/>
              </a:spcAft>
              <a:buFont typeface="Symbol" panose="05050102010706020507" pitchFamily="18" charset="2"/>
              <a:buChar char=""/>
              <a:defRPr/>
            </a:pPr>
            <a:r>
              <a:rPr lang="en-US" spc="-40" dirty="0">
                <a:latin typeface="+mj-lt"/>
                <a:ea typeface="Times New Roman" panose="02020603050405020304" pitchFamily="18" charset="0"/>
                <a:cs typeface="Times New Roman" panose="02020603050405020304" pitchFamily="18" charset="0"/>
              </a:rPr>
              <a:t>10,000 Baby Boomers turn 65 every day and they own &gt; 50% of the privately held middle market businesses in the U.S.</a:t>
            </a:r>
          </a:p>
          <a:p>
            <a:pPr marL="342900" indent="-342900">
              <a:spcBef>
                <a:spcPts val="60"/>
              </a:spcBef>
              <a:spcAft>
                <a:spcPts val="0"/>
              </a:spcAft>
              <a:buFont typeface="Symbol" panose="05050102010706020507" pitchFamily="18" charset="2"/>
              <a:buChar char=""/>
              <a:defRPr/>
            </a:pPr>
            <a:endParaRPr lang="en-US" sz="600" dirty="0">
              <a:latin typeface="+mj-lt"/>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pc="-40" dirty="0">
                <a:latin typeface="+mj-lt"/>
                <a:ea typeface="Times New Roman" panose="02020603050405020304" pitchFamily="18" charset="0"/>
                <a:cs typeface="Times New Roman" panose="02020603050405020304" pitchFamily="18" charset="0"/>
              </a:rPr>
              <a:t>80 – 90% of most business owners’ wealth is tied up in their business</a:t>
            </a:r>
          </a:p>
          <a:p>
            <a:pPr marL="342900" indent="-342900">
              <a:spcBef>
                <a:spcPts val="60"/>
              </a:spcBef>
              <a:spcAft>
                <a:spcPts val="0"/>
              </a:spcAft>
              <a:buFont typeface="Symbol" panose="05050102010706020507" pitchFamily="18" charset="2"/>
              <a:buChar char=""/>
              <a:defRPr/>
            </a:pPr>
            <a:endParaRPr lang="en-US" sz="600" dirty="0">
              <a:latin typeface="+mj-lt"/>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pc="-40" dirty="0">
                <a:latin typeface="+mj-lt"/>
                <a:ea typeface="Times New Roman" panose="02020603050405020304" pitchFamily="18" charset="0"/>
                <a:cs typeface="Times New Roman" panose="02020603050405020304" pitchFamily="18" charset="0"/>
              </a:rPr>
              <a:t>50% of transitions are involuntary and happen due to events outside of an owner’s control, the D’s</a:t>
            </a:r>
            <a:r>
              <a:rPr lang="en-US" spc="-40" dirty="0">
                <a:highlight>
                  <a:srgbClr val="FFFF00"/>
                </a:highlight>
                <a:latin typeface="+mj-lt"/>
                <a:ea typeface="Times New Roman" panose="02020603050405020304" pitchFamily="18" charset="0"/>
                <a:cs typeface="Times New Roman" panose="02020603050405020304" pitchFamily="18" charset="0"/>
              </a:rPr>
              <a:t>(Disability, Death, Divorce, Distress, Disagreement and Disruptive Events) </a:t>
            </a:r>
          </a:p>
          <a:p>
            <a:pPr marL="342900" indent="-342900">
              <a:spcBef>
                <a:spcPts val="60"/>
              </a:spcBef>
              <a:spcAft>
                <a:spcPts val="0"/>
              </a:spcAft>
              <a:buFont typeface="Symbol" panose="05050102010706020507" pitchFamily="18" charset="2"/>
              <a:buChar char=""/>
              <a:defRPr/>
            </a:pPr>
            <a:endParaRPr lang="en-US" sz="600" dirty="0">
              <a:latin typeface="+mj-lt"/>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pc="-40" dirty="0">
                <a:latin typeface="+mj-lt"/>
                <a:ea typeface="Times New Roman" panose="02020603050405020304" pitchFamily="18" charset="0"/>
                <a:cs typeface="Times New Roman" panose="02020603050405020304" pitchFamily="18" charset="0"/>
              </a:rPr>
              <a:t>Only 12% of organizations have written and communicated transition plans</a:t>
            </a:r>
          </a:p>
          <a:p>
            <a:pPr>
              <a:spcBef>
                <a:spcPts val="60"/>
              </a:spcBef>
              <a:spcAft>
                <a:spcPts val="0"/>
              </a:spcAft>
              <a:defRPr/>
            </a:pPr>
            <a:r>
              <a:rPr lang="en-US" sz="600" spc="-40" dirty="0">
                <a:latin typeface="+mj-lt"/>
                <a:ea typeface="Times New Roman" panose="02020603050405020304" pitchFamily="18" charset="0"/>
                <a:cs typeface="Times New Roman" panose="02020603050405020304" pitchFamily="18" charset="0"/>
              </a:rPr>
              <a:t> </a:t>
            </a:r>
            <a:endParaRPr lang="en-US" sz="600" dirty="0">
              <a:latin typeface="+mj-lt"/>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pc="-40" dirty="0">
                <a:latin typeface="+mj-lt"/>
                <a:ea typeface="Times New Roman" panose="02020603050405020304" pitchFamily="18" charset="0"/>
                <a:cs typeface="Times New Roman" panose="02020603050405020304" pitchFamily="18" charset="0"/>
              </a:rPr>
              <a:t>75% of business owners plan to transition in the next 10 years, about 50% in the next 5 years. This represents a transfer of 4,500,000 businesses and over $10 trillion of wealth</a:t>
            </a:r>
          </a:p>
          <a:p>
            <a:pPr marL="342900" indent="-342900">
              <a:spcBef>
                <a:spcPts val="60"/>
              </a:spcBef>
              <a:spcAft>
                <a:spcPts val="0"/>
              </a:spcAft>
              <a:buFont typeface="Symbol" panose="05050102010706020507" pitchFamily="18" charset="2"/>
              <a:buChar char=""/>
              <a:defRPr/>
            </a:pPr>
            <a:endParaRPr lang="en-US" sz="600" dirty="0">
              <a:latin typeface="+mj-lt"/>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pc="-40" dirty="0">
                <a:latin typeface="+mj-lt"/>
                <a:ea typeface="Times New Roman" panose="02020603050405020304" pitchFamily="18" charset="0"/>
                <a:cs typeface="Times New Roman" panose="02020603050405020304" pitchFamily="18" charset="0"/>
              </a:rPr>
              <a:t>49% of business owners have not planned at all.</a:t>
            </a:r>
            <a:r>
              <a:rPr lang="en-US" spc="-40" dirty="0">
                <a:ea typeface="Times New Roman" panose="02020603050405020304" pitchFamily="18" charset="0"/>
                <a:cs typeface="Times New Roman" panose="02020603050405020304" pitchFamily="18" charset="0"/>
              </a:rPr>
              <a:t> </a:t>
            </a:r>
          </a:p>
        </p:txBody>
      </p:sp>
      <p:pic>
        <p:nvPicPr>
          <p:cNvPr id="38918"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8B13C149-39BF-4814-B937-0D177FB27E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sldNum" sz="quarter" idx="10"/>
          </p:nvPr>
        </p:nvSpPr>
        <p:spPr>
          <a:xfrm>
            <a:off x="8458200" y="6511369"/>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solidFill>
                  <a:srgbClr val="000000"/>
                </a:solidFill>
                <a:latin typeface="MyriadLB"/>
              </a:rPr>
              <a:t> 10</a:t>
            </a:r>
          </a:p>
        </p:txBody>
      </p:sp>
      <p:sp>
        <p:nvSpPr>
          <p:cNvPr id="25603" name="Rectangle 4"/>
          <p:cNvSpPr>
            <a:spLocks noChangeArrowheads="1"/>
          </p:cNvSpPr>
          <p:nvPr/>
        </p:nvSpPr>
        <p:spPr bwMode="auto">
          <a:xfrm>
            <a:off x="152400" y="1066800"/>
            <a:ext cx="845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92075" tIns="46038" rIns="92075" bIns="46038"/>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30000"/>
              </a:spcBef>
              <a:buFontTx/>
              <a:buNone/>
            </a:pPr>
            <a:endParaRPr lang="en-US" altLang="en-US" sz="1600">
              <a:solidFill>
                <a:srgbClr val="000000"/>
              </a:solidFill>
              <a:latin typeface="MyriadLB"/>
            </a:endParaRPr>
          </a:p>
        </p:txBody>
      </p:sp>
      <p:pic>
        <p:nvPicPr>
          <p:cNvPr id="256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531813" y="1138238"/>
            <a:ext cx="8154987" cy="9921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050" dirty="0">
                <a:solidFill>
                  <a:srgbClr val="000000"/>
                </a:solidFill>
              </a:rPr>
              <a:t>			</a:t>
            </a:r>
            <a:endParaRPr lang="en-US" altLang="en-US" sz="16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altLang="en-US" sz="2400" dirty="0">
              <a:solidFill>
                <a:srgbClr val="000000"/>
              </a:solidFill>
              <a:cs typeface="Times New Roman" panose="02020603050405020304" pitchFamily="18" charset="0"/>
            </a:endParaRPr>
          </a:p>
          <a:p>
            <a:pPr eaLnBrk="1" hangingPunct="1">
              <a:spcBef>
                <a:spcPct val="0"/>
              </a:spcBef>
              <a:buFontTx/>
              <a:buNone/>
              <a:defRPr/>
            </a:pPr>
            <a:r>
              <a:rPr lang="en-US" altLang="en-US" sz="2400" dirty="0">
                <a:solidFill>
                  <a:schemeClr val="tx2"/>
                </a:solidFill>
                <a:cs typeface="Times New Roman" panose="02020603050405020304" pitchFamily="18" charset="0"/>
              </a:rPr>
              <a:t> </a:t>
            </a:r>
            <a:endParaRPr lang="en-US" altLang="en-US" sz="1600" i="1" dirty="0">
              <a:solidFill>
                <a:srgbClr val="1115AB"/>
              </a:solidFill>
              <a:latin typeface="Times New Roman" panose="02020603050405020304" pitchFamily="18" charset="0"/>
              <a:cs typeface="Times New Roman" panose="02020603050405020304" pitchFamily="18" charset="0"/>
            </a:endParaRPr>
          </a:p>
        </p:txBody>
      </p:sp>
      <p:pic>
        <p:nvPicPr>
          <p:cNvPr id="2560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28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
          <p:cNvSpPr txBox="1">
            <a:spLocks noChangeArrowheads="1"/>
          </p:cNvSpPr>
          <p:nvPr/>
        </p:nvSpPr>
        <p:spPr bwMode="auto">
          <a:xfrm>
            <a:off x="838200" y="1547813"/>
            <a:ext cx="48006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t>Define a Disruptive Event:</a:t>
            </a:r>
          </a:p>
          <a:p>
            <a:pPr>
              <a:spcBef>
                <a:spcPct val="0"/>
              </a:spcBef>
              <a:buFontTx/>
              <a:buNone/>
            </a:pPr>
            <a:endParaRPr lang="en-US" altLang="en-US" sz="1800" b="1" dirty="0"/>
          </a:p>
          <a:p>
            <a:pPr>
              <a:lnSpc>
                <a:spcPts val="1638"/>
              </a:lnSpc>
              <a:spcBef>
                <a:spcPts val="50"/>
              </a:spcBef>
              <a:buFontTx/>
              <a:buNone/>
            </a:pPr>
            <a:r>
              <a:rPr lang="en-US" altLang="en-US" sz="2000" b="1" dirty="0">
                <a:cs typeface="Arial" panose="020B0604020202020204" pitchFamily="34" charset="0"/>
              </a:rPr>
              <a:t> </a:t>
            </a:r>
          </a:p>
          <a:p>
            <a:pPr>
              <a:lnSpc>
                <a:spcPts val="1638"/>
              </a:lnSpc>
              <a:spcBef>
                <a:spcPts val="50"/>
              </a:spcBef>
              <a:buFontTx/>
              <a:buNone/>
            </a:pPr>
            <a:r>
              <a:rPr lang="en-US" altLang="en-US" sz="2000" b="1" dirty="0">
                <a:cs typeface="Arial" panose="020B0604020202020204" pitchFamily="34" charset="0"/>
              </a:rPr>
              <a:t>WHEN A NEW PRODUCT OR SERVICE HELPS</a:t>
            </a:r>
          </a:p>
          <a:p>
            <a:pPr>
              <a:lnSpc>
                <a:spcPts val="2975"/>
              </a:lnSpc>
              <a:spcBef>
                <a:spcPct val="0"/>
              </a:spcBef>
              <a:buFontTx/>
              <a:buNone/>
            </a:pPr>
            <a:r>
              <a:rPr lang="en-US" altLang="en-US" sz="1800" b="1" dirty="0">
                <a:solidFill>
                  <a:srgbClr val="FF0000"/>
                </a:solidFill>
                <a:cs typeface="Arial" panose="020B0604020202020204" pitchFamily="34" charset="0"/>
              </a:rPr>
              <a:t>create a new market</a:t>
            </a:r>
          </a:p>
          <a:p>
            <a:pPr>
              <a:lnSpc>
                <a:spcPts val="2975"/>
              </a:lnSpc>
              <a:spcBef>
                <a:spcPct val="0"/>
              </a:spcBef>
              <a:buFontTx/>
              <a:buNone/>
            </a:pPr>
            <a:r>
              <a:rPr lang="en-US" altLang="en-US" sz="1800" b="1" dirty="0">
                <a:cs typeface="Arial" panose="020B0604020202020204" pitchFamily="34" charset="0"/>
              </a:rPr>
              <a:t>AND</a:t>
            </a:r>
          </a:p>
          <a:p>
            <a:pPr>
              <a:lnSpc>
                <a:spcPts val="2813"/>
              </a:lnSpc>
              <a:spcBef>
                <a:spcPct val="0"/>
              </a:spcBef>
              <a:buFontTx/>
              <a:buNone/>
            </a:pPr>
            <a:r>
              <a:rPr lang="en-US" altLang="en-US" sz="1800" b="1" dirty="0">
                <a:solidFill>
                  <a:srgbClr val="FF0000"/>
                </a:solidFill>
                <a:cs typeface="Arial" panose="020B0604020202020204" pitchFamily="34" charset="0"/>
              </a:rPr>
              <a:t>significantly weakens, transforms, or</a:t>
            </a:r>
          </a:p>
          <a:p>
            <a:pPr>
              <a:lnSpc>
                <a:spcPts val="2838"/>
              </a:lnSpc>
              <a:spcBef>
                <a:spcPts val="200"/>
              </a:spcBef>
              <a:buFontTx/>
              <a:buNone/>
            </a:pPr>
            <a:r>
              <a:rPr lang="en-US" altLang="en-US" sz="1800" b="1" dirty="0">
                <a:solidFill>
                  <a:srgbClr val="FF0000"/>
                </a:solidFill>
                <a:cs typeface="Arial" panose="020B0604020202020204" pitchFamily="34" charset="0"/>
              </a:rPr>
              <a:t>destroys an existing product,  market category / industry</a:t>
            </a:r>
            <a:endParaRPr lang="en-US" altLang="en-US" sz="1800" dirty="0"/>
          </a:p>
        </p:txBody>
      </p:sp>
      <p:pic>
        <p:nvPicPr>
          <p:cNvPr id="2560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41550"/>
            <a:ext cx="26511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1"/>
          <p:cNvSpPr txBox="1">
            <a:spLocks noChangeArrowheads="1"/>
          </p:cNvSpPr>
          <p:nvPr/>
        </p:nvSpPr>
        <p:spPr bwMode="auto">
          <a:xfrm>
            <a:off x="304800" y="575945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30000"/>
              </a:spcBef>
              <a:buClr>
                <a:srgbClr val="000000"/>
              </a:buClr>
              <a:buFontTx/>
              <a:buNone/>
            </a:pPr>
            <a:r>
              <a:rPr lang="en-US" altLang="en-US" sz="2000" b="1" i="1" dirty="0">
                <a:solidFill>
                  <a:srgbClr val="1115AB"/>
                </a:solidFill>
              </a:rPr>
              <a:t>Are we headed for our next disruptive event and are you prepared ?</a:t>
            </a:r>
          </a:p>
        </p:txBody>
      </p:sp>
    </p:spTree>
    <p:extLst>
      <p:ext uri="{BB962C8B-B14F-4D97-AF65-F5344CB8AC3E}">
        <p14:creationId xmlns:p14="http://schemas.microsoft.com/office/powerpoint/2010/main" val="42493283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rot="10800000" flipV="1">
            <a:off x="2667000" y="1639888"/>
            <a:ext cx="3429000" cy="544512"/>
          </a:xfrm>
          <a:ln w="38100">
            <a:solidFill>
              <a:schemeClr val="accent2">
                <a:lumMod val="75000"/>
              </a:schemeClr>
            </a:solidFill>
          </a:ln>
        </p:spPr>
        <p:txBody>
          <a:bodyPr/>
          <a:lstStyle/>
          <a:p>
            <a:pPr>
              <a:defRPr/>
            </a:pPr>
            <a:r>
              <a:rPr lang="en-US" altLang="en-US" sz="2400" b="1" i="1" dirty="0">
                <a:latin typeface="Arial" panose="020B0604020202020204" pitchFamily="34" charset="0"/>
              </a:rPr>
              <a:t>Constant Change</a:t>
            </a:r>
          </a:p>
        </p:txBody>
      </p:sp>
      <p:sp>
        <p:nvSpPr>
          <p:cNvPr id="30723" name="Rectangle 8"/>
          <p:cNvSpPr>
            <a:spLocks noGrp="1" noChangeArrowheads="1"/>
          </p:cNvSpPr>
          <p:nvPr>
            <p:ph type="sldNum" sz="quarter" idx="10"/>
          </p:nvPr>
        </p:nvSpPr>
        <p:spPr>
          <a:xfrm>
            <a:off x="7010400" y="636776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solidFill>
                  <a:srgbClr val="000000"/>
                </a:solidFill>
              </a:rPr>
              <a:t> </a:t>
            </a:r>
            <a:fld id="{9E63035E-02A5-4F3A-8BBD-D1C586ECC0D8}" type="slidenum">
              <a:rPr lang="en-US" altLang="en-US" sz="1400" smtClean="0">
                <a:solidFill>
                  <a:srgbClr val="000000"/>
                </a:solidFill>
              </a:rPr>
              <a:pPr>
                <a:spcBef>
                  <a:spcPct val="0"/>
                </a:spcBef>
                <a:buFontTx/>
                <a:buNone/>
              </a:pPr>
              <a:t>12</a:t>
            </a:fld>
            <a:endParaRPr lang="en-US" altLang="en-US" sz="1400" dirty="0">
              <a:solidFill>
                <a:srgbClr val="000000"/>
              </a:solidFill>
            </a:endParaRPr>
          </a:p>
        </p:txBody>
      </p:sp>
      <p:sp>
        <p:nvSpPr>
          <p:cNvPr id="2" name="Rectangle 1"/>
          <p:cNvSpPr/>
          <p:nvPr/>
        </p:nvSpPr>
        <p:spPr>
          <a:xfrm>
            <a:off x="601663" y="2286000"/>
            <a:ext cx="7940675" cy="3734356"/>
          </a:xfrm>
          <a:prstGeom prst="rect">
            <a:avLst/>
          </a:prstGeom>
        </p:spPr>
        <p:txBody>
          <a:bodyPr>
            <a:spAutoFit/>
          </a:bodyPr>
          <a:lstStyle/>
          <a:p>
            <a:pPr algn="ctr">
              <a:spcBef>
                <a:spcPts val="0"/>
              </a:spcBef>
              <a:spcAft>
                <a:spcPts val="0"/>
              </a:spcAft>
              <a:defRPr/>
            </a:pPr>
            <a:r>
              <a:rPr lang="en-US" sz="2000" dirty="0">
                <a:solidFill>
                  <a:srgbClr val="000000"/>
                </a:solidFill>
                <a:ea typeface="Calibri" panose="020F0502020204030204" pitchFamily="34" charset="0"/>
                <a:cs typeface="Times New Roman" panose="02020603050405020304" pitchFamily="18" charset="0"/>
              </a:rPr>
              <a:t>What is 125 years old and still shows up every day for work, regardless of feeling negative or positive</a:t>
            </a:r>
            <a:r>
              <a:rPr lang="en-US" sz="1600" dirty="0">
                <a:solidFill>
                  <a:srgbClr val="000000"/>
                </a:solidFill>
                <a:ea typeface="Calibri" panose="020F0502020204030204" pitchFamily="34" charset="0"/>
                <a:cs typeface="Times New Roman" panose="02020603050405020304" pitchFamily="18" charset="0"/>
              </a:rPr>
              <a:t>?  </a:t>
            </a:r>
          </a:p>
          <a:p>
            <a:pPr>
              <a:spcBef>
                <a:spcPts val="0"/>
              </a:spcBef>
              <a:spcAft>
                <a:spcPts val="0"/>
              </a:spcAft>
              <a:defRPr/>
            </a:pPr>
            <a:endParaRPr lang="en-US" sz="1600" dirty="0">
              <a:solidFill>
                <a:srgbClr val="000000"/>
              </a:solidFill>
              <a:ea typeface="Calibri" panose="020F0502020204030204" pitchFamily="34" charset="0"/>
              <a:cs typeface="Times New Roman" panose="02020603050405020304" pitchFamily="18" charset="0"/>
            </a:endParaRPr>
          </a:p>
          <a:p>
            <a:pPr marL="285750" indent="-285750" fontAlgn="t">
              <a:spcBef>
                <a:spcPts val="0"/>
              </a:spcBef>
              <a:spcAft>
                <a:spcPts val="1125"/>
              </a:spcAft>
              <a:buFont typeface="Arial" panose="020B0604020202020204" pitchFamily="34" charset="0"/>
              <a:buChar char="•"/>
              <a:defRPr/>
            </a:pPr>
            <a:r>
              <a:rPr lang="en-US" sz="1600" dirty="0">
                <a:solidFill>
                  <a:srgbClr val="000000"/>
                </a:solidFill>
                <a:ea typeface="Calibri" panose="020F0502020204030204" pitchFamily="34" charset="0"/>
                <a:cs typeface="Times New Roman" panose="02020603050405020304" pitchFamily="18" charset="0"/>
              </a:rPr>
              <a:t>May 25</a:t>
            </a:r>
            <a:r>
              <a:rPr lang="en-US" sz="1600" baseline="30000" dirty="0">
                <a:solidFill>
                  <a:srgbClr val="000000"/>
                </a:solidFill>
                <a:ea typeface="Calibri" panose="020F0502020204030204" pitchFamily="34" charset="0"/>
                <a:cs typeface="Times New Roman" panose="02020603050405020304" pitchFamily="18" charset="0"/>
              </a:rPr>
              <a:t>th</a:t>
            </a:r>
            <a:r>
              <a:rPr lang="en-US" sz="1600" dirty="0">
                <a:solidFill>
                  <a:srgbClr val="000000"/>
                </a:solidFill>
                <a:ea typeface="Calibri" panose="020F0502020204030204" pitchFamily="34" charset="0"/>
                <a:cs typeface="Times New Roman" panose="02020603050405020304" pitchFamily="18" charset="0"/>
              </a:rPr>
              <a:t>, 1896,  Happy 125th Birthday to the Dow!!  </a:t>
            </a:r>
          </a:p>
          <a:p>
            <a:pPr marL="285750" indent="-285750" fontAlgn="t">
              <a:spcBef>
                <a:spcPts val="0"/>
              </a:spcBef>
              <a:spcAft>
                <a:spcPts val="1125"/>
              </a:spcAft>
              <a:buFont typeface="Arial" panose="020B0604020202020204" pitchFamily="34" charset="0"/>
              <a:buChar char="•"/>
              <a:defRPr/>
            </a:pPr>
            <a:r>
              <a:rPr lang="en-US" sz="1600" dirty="0">
                <a:solidFill>
                  <a:srgbClr val="000000"/>
                </a:solidFill>
                <a:ea typeface="Calibri" panose="020F0502020204030204" pitchFamily="34" charset="0"/>
                <a:cs typeface="Times New Roman" panose="02020603050405020304" pitchFamily="18" charset="0"/>
              </a:rPr>
              <a:t>The Dow Jones Industrial Average was founded by Charles Dow on May 26,1896 and represented the dollar average of 12 stocks from leading American industries. </a:t>
            </a:r>
          </a:p>
          <a:p>
            <a:pPr marL="285750" indent="-285750" fontAlgn="t">
              <a:spcBef>
                <a:spcPts val="0"/>
              </a:spcBef>
              <a:spcAft>
                <a:spcPts val="1125"/>
              </a:spcAft>
              <a:buFont typeface="Arial" panose="020B0604020202020204" pitchFamily="34" charset="0"/>
              <a:buChar char="•"/>
              <a:defRPr/>
            </a:pPr>
            <a:r>
              <a:rPr lang="en-US" sz="1600" dirty="0">
                <a:solidFill>
                  <a:srgbClr val="000000"/>
                </a:solidFill>
                <a:ea typeface="Calibri" panose="020F0502020204030204" pitchFamily="34" charset="0"/>
                <a:cs typeface="Times New Roman" panose="02020603050405020304" pitchFamily="18" charset="0"/>
              </a:rPr>
              <a:t>Previously in 1884, Dow had composed an initial stock average called the </a:t>
            </a:r>
            <a:r>
              <a:rPr lang="en-US" sz="1600" i="1" dirty="0">
                <a:solidFill>
                  <a:srgbClr val="000000"/>
                </a:solidFill>
                <a:ea typeface="Calibri" panose="020F0502020204030204" pitchFamily="34" charset="0"/>
                <a:cs typeface="Times New Roman" panose="02020603050405020304" pitchFamily="18" charset="0"/>
              </a:rPr>
              <a:t>Dow Jones Averages</a:t>
            </a:r>
            <a:r>
              <a:rPr lang="en-US" sz="1600" dirty="0">
                <a:solidFill>
                  <a:srgbClr val="000000"/>
                </a:solidFill>
                <a:ea typeface="Calibri" panose="020F0502020204030204" pitchFamily="34" charset="0"/>
                <a:cs typeface="Times New Roman" panose="02020603050405020304" pitchFamily="18" charset="0"/>
              </a:rPr>
              <a:t>, which contained nine railroads and two industrial companies that appeared in the </a:t>
            </a:r>
            <a:r>
              <a:rPr lang="en-US" sz="1600" i="1" dirty="0">
                <a:solidFill>
                  <a:srgbClr val="000000"/>
                </a:solidFill>
                <a:ea typeface="Calibri" panose="020F0502020204030204" pitchFamily="34" charset="0"/>
                <a:cs typeface="Times New Roman" panose="02020603050405020304" pitchFamily="18" charset="0"/>
              </a:rPr>
              <a:t>Customer's Afternoon Letter</a:t>
            </a:r>
            <a:r>
              <a:rPr lang="en-US" sz="1600" dirty="0">
                <a:solidFill>
                  <a:srgbClr val="000000"/>
                </a:solidFill>
                <a:ea typeface="Calibri" panose="020F0502020204030204" pitchFamily="34" charset="0"/>
                <a:cs typeface="Times New Roman" panose="02020603050405020304" pitchFamily="18" charset="0"/>
              </a:rPr>
              <a:t>, a daily two-page financial news bulletin which was the precursor to </a:t>
            </a:r>
            <a:r>
              <a:rPr lang="en-US" sz="1600" i="1" dirty="0">
                <a:solidFill>
                  <a:srgbClr val="000000"/>
                </a:solidFill>
                <a:ea typeface="Calibri" panose="020F0502020204030204" pitchFamily="34" charset="0"/>
                <a:cs typeface="Times New Roman" panose="02020603050405020304" pitchFamily="18" charset="0"/>
              </a:rPr>
              <a:t>The Wall Street Journal</a:t>
            </a:r>
            <a:r>
              <a:rPr lang="en-US" sz="1600" dirty="0">
                <a:solidFill>
                  <a:srgbClr val="000000"/>
                </a:solidFill>
                <a:ea typeface="Calibri" panose="020F0502020204030204" pitchFamily="34" charset="0"/>
                <a:cs typeface="Times New Roman" panose="02020603050405020304" pitchFamily="18" charset="0"/>
              </a:rPr>
              <a:t>.  </a:t>
            </a:r>
          </a:p>
          <a:p>
            <a:pPr marL="285750" indent="-285750" fontAlgn="t">
              <a:spcBef>
                <a:spcPts val="0"/>
              </a:spcBef>
              <a:spcAft>
                <a:spcPts val="1125"/>
              </a:spcAft>
              <a:buFont typeface="Arial" panose="020B0604020202020204" pitchFamily="34" charset="0"/>
              <a:buChar char="•"/>
              <a:defRPr/>
            </a:pPr>
            <a:r>
              <a:rPr lang="en-US" sz="1600" dirty="0">
                <a:solidFill>
                  <a:srgbClr val="000000"/>
                </a:solidFill>
                <a:ea typeface="Calibri" panose="020F0502020204030204" pitchFamily="34" charset="0"/>
                <a:cs typeface="Times New Roman" panose="02020603050405020304" pitchFamily="18" charset="0"/>
              </a:rPr>
              <a:t>Since </a:t>
            </a:r>
            <a:r>
              <a:rPr lang="en-US" sz="1600" b="1" dirty="0">
                <a:solidFill>
                  <a:srgbClr val="000000"/>
                </a:solidFill>
                <a:ea typeface="Calibri" panose="020F0502020204030204" pitchFamily="34" charset="0"/>
                <a:cs typeface="Times New Roman" panose="02020603050405020304" pitchFamily="18" charset="0"/>
              </a:rPr>
              <a:t>1995 only 50% of Dow companies still exist.</a:t>
            </a:r>
          </a:p>
          <a:p>
            <a:pPr marL="285750" indent="-285750" fontAlgn="t">
              <a:spcBef>
                <a:spcPts val="0"/>
              </a:spcBef>
              <a:spcAft>
                <a:spcPts val="1125"/>
              </a:spcAft>
              <a:buFont typeface="Arial" panose="020B0604020202020204" pitchFamily="34" charset="0"/>
              <a:buChar char="•"/>
              <a:defRPr/>
            </a:pPr>
            <a:r>
              <a:rPr lang="en-US" sz="1600" dirty="0">
                <a:solidFill>
                  <a:srgbClr val="000000"/>
                </a:solidFill>
                <a:ea typeface="Calibri" panose="020F0502020204030204" pitchFamily="34" charset="0"/>
                <a:cs typeface="Times New Roman" panose="02020603050405020304" pitchFamily="18" charset="0"/>
              </a:rPr>
              <a:t>Since </a:t>
            </a:r>
            <a:r>
              <a:rPr lang="en-US" sz="1600" b="1" dirty="0">
                <a:solidFill>
                  <a:srgbClr val="000000"/>
                </a:solidFill>
                <a:ea typeface="Calibri" panose="020F0502020204030204" pitchFamily="34" charset="0"/>
                <a:cs typeface="Times New Roman" panose="02020603050405020304" pitchFamily="18" charset="0"/>
              </a:rPr>
              <a:t>1955</a:t>
            </a:r>
            <a:r>
              <a:rPr lang="en-US" sz="1600" dirty="0">
                <a:solidFill>
                  <a:srgbClr val="000000"/>
                </a:solidFill>
                <a:ea typeface="Calibri" panose="020F0502020204030204" pitchFamily="34" charset="0"/>
                <a:cs typeface="Times New Roman" panose="02020603050405020304" pitchFamily="18" charset="0"/>
              </a:rPr>
              <a:t> </a:t>
            </a:r>
            <a:r>
              <a:rPr lang="en-US" sz="1600" b="1" dirty="0">
                <a:solidFill>
                  <a:srgbClr val="000000"/>
                </a:solidFill>
                <a:ea typeface="Calibri" panose="020F0502020204030204" pitchFamily="34" charset="0"/>
                <a:cs typeface="Times New Roman" panose="02020603050405020304" pitchFamily="18" charset="0"/>
              </a:rPr>
              <a:t>only 5% of Dow companies still exist.</a:t>
            </a:r>
          </a:p>
        </p:txBody>
      </p:sp>
      <p:pic>
        <p:nvPicPr>
          <p:cNvPr id="30725"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F9307840-7B6D-4C55-82CA-CA116180B0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0268" y="365891"/>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rot="10800000" flipV="1">
            <a:off x="2667000" y="1646238"/>
            <a:ext cx="3810000" cy="544512"/>
          </a:xfrm>
          <a:ln w="38100">
            <a:solidFill>
              <a:schemeClr val="accent2">
                <a:lumMod val="75000"/>
              </a:schemeClr>
            </a:solidFill>
          </a:ln>
        </p:spPr>
        <p:txBody>
          <a:bodyPr/>
          <a:lstStyle/>
          <a:p>
            <a:pPr>
              <a:defRPr/>
            </a:pPr>
            <a:r>
              <a:rPr lang="en-US" altLang="en-US" sz="2400" b="1" i="1" dirty="0">
                <a:latin typeface="Arial" panose="020B0604020202020204" pitchFamily="34" charset="0"/>
              </a:rPr>
              <a:t>Where are they now?</a:t>
            </a:r>
          </a:p>
        </p:txBody>
      </p:sp>
      <p:sp>
        <p:nvSpPr>
          <p:cNvPr id="32771" name="Rectangle 8"/>
          <p:cNvSpPr>
            <a:spLocks noGrp="1" noChangeArrowheads="1"/>
          </p:cNvSpPr>
          <p:nvPr>
            <p:ph type="sldNum" sz="quarter" idx="10"/>
          </p:nvPr>
        </p:nvSpPr>
        <p:spPr>
          <a:xfrm>
            <a:off x="7010400" y="635476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solidFill>
                  <a:srgbClr val="000000"/>
                </a:solidFill>
              </a:rPr>
              <a:t> </a:t>
            </a:r>
            <a:fld id="{8F18C98C-BE12-4BDC-9A4C-DB99C7DCD873}" type="slidenum">
              <a:rPr lang="en-US" altLang="en-US" sz="1400" smtClean="0">
                <a:solidFill>
                  <a:srgbClr val="000000"/>
                </a:solidFill>
              </a:rPr>
              <a:pPr>
                <a:spcBef>
                  <a:spcPct val="0"/>
                </a:spcBef>
                <a:buFontTx/>
                <a:buNone/>
              </a:pPr>
              <a:t>13</a:t>
            </a:fld>
            <a:endParaRPr lang="en-US" altLang="en-US" sz="1400" dirty="0">
              <a:solidFill>
                <a:srgbClr val="000000"/>
              </a:solidFill>
            </a:endParaRPr>
          </a:p>
        </p:txBody>
      </p:sp>
      <p:sp>
        <p:nvSpPr>
          <p:cNvPr id="2" name="Rectangle 1"/>
          <p:cNvSpPr/>
          <p:nvPr/>
        </p:nvSpPr>
        <p:spPr>
          <a:xfrm>
            <a:off x="152400" y="2362200"/>
            <a:ext cx="8686800" cy="4733925"/>
          </a:xfrm>
          <a:prstGeom prst="rect">
            <a:avLst/>
          </a:prstGeom>
        </p:spPr>
        <p:txBody>
          <a:bodyPr>
            <a:spAutoFit/>
          </a:bodyPr>
          <a:lstStyle/>
          <a:p>
            <a:pPr fontAlgn="t">
              <a:spcBef>
                <a:spcPts val="0"/>
              </a:spcBef>
              <a:spcAft>
                <a:spcPts val="0"/>
              </a:spcAft>
              <a:buSzPts val="1000"/>
              <a:tabLst>
                <a:tab pos="457200" algn="l"/>
              </a:tabLst>
              <a:defRPr/>
            </a:pPr>
            <a:r>
              <a:rPr lang="en-US" sz="1200" dirty="0">
                <a:solidFill>
                  <a:srgbClr val="000000"/>
                </a:solidFill>
                <a:ea typeface="Calibri" panose="020F0502020204030204" pitchFamily="34" charset="0"/>
                <a:cs typeface="Times New Roman" panose="02020603050405020304" pitchFamily="18" charset="0"/>
              </a:rPr>
              <a:t>Of the </a:t>
            </a:r>
            <a:r>
              <a:rPr lang="en-US" sz="1200" b="1" dirty="0">
                <a:solidFill>
                  <a:srgbClr val="000000"/>
                </a:solidFill>
                <a:ea typeface="Calibri" panose="020F0502020204030204" pitchFamily="34" charset="0"/>
                <a:cs typeface="Times New Roman" panose="02020603050405020304" pitchFamily="18" charset="0"/>
              </a:rPr>
              <a:t>original 12 stocks </a:t>
            </a:r>
            <a:r>
              <a:rPr lang="en-US" sz="1200" dirty="0">
                <a:solidFill>
                  <a:srgbClr val="000000"/>
                </a:solidFill>
                <a:ea typeface="Calibri" panose="020F0502020204030204" pitchFamily="34" charset="0"/>
                <a:cs typeface="Times New Roman" panose="02020603050405020304" pitchFamily="18" charset="0"/>
              </a:rPr>
              <a:t>forming the Dow Jones Industrial Average compiled later in 1896, no longer railroad stocks, but purely industrial stocks, only General Electric is currently part of that index. The other 11 are:</a:t>
            </a:r>
          </a:p>
          <a:p>
            <a:pPr marL="342900" indent="-342900" fontAlgn="t">
              <a:spcBef>
                <a:spcPts val="0"/>
              </a:spcBef>
              <a:spcAft>
                <a:spcPts val="0"/>
              </a:spcAft>
              <a:buSzPts val="1000"/>
              <a:buFont typeface="Symbol" panose="05050102010706020507" pitchFamily="18" charset="2"/>
              <a:buChar char=""/>
              <a:tabLst>
                <a:tab pos="457200" algn="l"/>
              </a:tabLst>
              <a:defRPr/>
            </a:pPr>
            <a:endParaRPr lang="en-US" sz="1200" dirty="0">
              <a:solidFill>
                <a:srgbClr val="000000"/>
              </a:solidFill>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American Cotton Oil Company, </a:t>
            </a:r>
            <a:r>
              <a:rPr lang="en-US" sz="1200" dirty="0">
                <a:solidFill>
                  <a:srgbClr val="000000"/>
                </a:solidFill>
                <a:ea typeface="Calibri" panose="020F0502020204030204" pitchFamily="34" charset="0"/>
                <a:cs typeface="Times New Roman" panose="02020603050405020304" pitchFamily="18" charset="0"/>
              </a:rPr>
              <a:t>a predecessor company to </a:t>
            </a:r>
            <a:r>
              <a:rPr lang="en-US" sz="1200" dirty="0" err="1">
                <a:solidFill>
                  <a:srgbClr val="000000"/>
                </a:solidFill>
                <a:ea typeface="Calibri" panose="020F0502020204030204" pitchFamily="34" charset="0"/>
                <a:cs typeface="Times New Roman" panose="02020603050405020304" pitchFamily="18" charset="0"/>
              </a:rPr>
              <a:t>Bestfoods</a:t>
            </a:r>
            <a:r>
              <a:rPr lang="en-US" sz="1200" dirty="0">
                <a:solidFill>
                  <a:srgbClr val="000000"/>
                </a:solidFill>
                <a:ea typeface="Calibri" panose="020F0502020204030204" pitchFamily="34" charset="0"/>
                <a:cs typeface="Times New Roman" panose="02020603050405020304" pitchFamily="18" charset="0"/>
              </a:rPr>
              <a:t>, now part of Unilever.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American Sugar Company, </a:t>
            </a:r>
            <a:r>
              <a:rPr lang="en-US" sz="1200" dirty="0">
                <a:solidFill>
                  <a:srgbClr val="000000"/>
                </a:solidFill>
                <a:ea typeface="Calibri" panose="020F0502020204030204" pitchFamily="34" charset="0"/>
                <a:cs typeface="Times New Roman" panose="02020603050405020304" pitchFamily="18" charset="0"/>
              </a:rPr>
              <a:t>became Domino Sugar in 1900, now Domino Foods, Inc.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American Tobacco Company, </a:t>
            </a:r>
            <a:r>
              <a:rPr lang="en-US" sz="1200" dirty="0">
                <a:solidFill>
                  <a:srgbClr val="000000"/>
                </a:solidFill>
                <a:ea typeface="Calibri" panose="020F0502020204030204" pitchFamily="34" charset="0"/>
                <a:cs typeface="Times New Roman" panose="02020603050405020304" pitchFamily="18" charset="0"/>
              </a:rPr>
              <a:t>broken up in a 1911 antitrust action.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Chicago Gas Company, </a:t>
            </a:r>
            <a:r>
              <a:rPr lang="en-US" sz="1200" dirty="0">
                <a:solidFill>
                  <a:srgbClr val="000000"/>
                </a:solidFill>
                <a:ea typeface="Calibri" panose="020F0502020204030204" pitchFamily="34" charset="0"/>
                <a:cs typeface="Times New Roman" panose="02020603050405020304" pitchFamily="18" charset="0"/>
              </a:rPr>
              <a:t>bought by Peoples Gas Light in 1897, now an operating subsidiary of Integrys Energy Group.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Distilling &amp; Cattle Feeding Company</a:t>
            </a:r>
            <a:r>
              <a:rPr lang="en-US" sz="1200" dirty="0">
                <a:solidFill>
                  <a:srgbClr val="000000"/>
                </a:solidFill>
                <a:ea typeface="Calibri" panose="020F0502020204030204" pitchFamily="34" charset="0"/>
                <a:cs typeface="Times New Roman" panose="02020603050405020304" pitchFamily="18" charset="0"/>
              </a:rPr>
              <a:t>, now Millennium Chemicals, formerly a division of Lyondell </a:t>
            </a:r>
            <a:r>
              <a:rPr lang="en-US" sz="1200" dirty="0" err="1">
                <a:solidFill>
                  <a:srgbClr val="000000"/>
                </a:solidFill>
                <a:ea typeface="Calibri" panose="020F0502020204030204" pitchFamily="34" charset="0"/>
                <a:cs typeface="Times New Roman" panose="02020603050405020304" pitchFamily="18" charset="0"/>
              </a:rPr>
              <a:t>Basell</a:t>
            </a:r>
            <a:r>
              <a:rPr lang="en-US" sz="1200" dirty="0">
                <a:solidFill>
                  <a:srgbClr val="000000"/>
                </a:solidFill>
                <a:ea typeface="Calibri" panose="020F0502020204030204" pitchFamily="34" charset="0"/>
                <a:cs typeface="Times New Roman" panose="02020603050405020304" pitchFamily="18" charset="0"/>
              </a:rPr>
              <a:t>, the latter of which is now in Chapter 11 bankruptcy.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Laclede Gas Company, </a:t>
            </a:r>
            <a:r>
              <a:rPr lang="en-US" sz="1200" dirty="0">
                <a:solidFill>
                  <a:srgbClr val="000000"/>
                </a:solidFill>
                <a:ea typeface="Calibri" panose="020F0502020204030204" pitchFamily="34" charset="0"/>
                <a:cs typeface="Times New Roman" panose="02020603050405020304" pitchFamily="18" charset="0"/>
              </a:rPr>
              <a:t>still in operation as the Laclede Group, Inc., removed from the Dow Jones Industrial Average in 1899.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National Lead Company, </a:t>
            </a:r>
            <a:r>
              <a:rPr lang="en-US" sz="1200" dirty="0">
                <a:solidFill>
                  <a:srgbClr val="000000"/>
                </a:solidFill>
                <a:ea typeface="Calibri" panose="020F0502020204030204" pitchFamily="34" charset="0"/>
                <a:cs typeface="Times New Roman" panose="02020603050405020304" pitchFamily="18" charset="0"/>
              </a:rPr>
              <a:t>now NL Industries, removed from the Dow Jones Industrial Average in 1916.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North American Company, </a:t>
            </a:r>
            <a:r>
              <a:rPr lang="en-US" sz="1200" dirty="0">
                <a:solidFill>
                  <a:srgbClr val="000000"/>
                </a:solidFill>
                <a:ea typeface="Calibri" panose="020F0502020204030204" pitchFamily="34" charset="0"/>
                <a:cs typeface="Times New Roman" panose="02020603050405020304" pitchFamily="18" charset="0"/>
              </a:rPr>
              <a:t>an electric utility holding company, broken up by the U.S. Securities and Exchange Commission (SEC) in 1946.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Tennessee Coal, Iron and Railroad Company </a:t>
            </a:r>
            <a:r>
              <a:rPr lang="en-US" sz="1200" dirty="0">
                <a:solidFill>
                  <a:srgbClr val="000000"/>
                </a:solidFill>
                <a:ea typeface="Calibri" panose="020F0502020204030204" pitchFamily="34" charset="0"/>
                <a:cs typeface="Times New Roman" panose="02020603050405020304" pitchFamily="18" charset="0"/>
              </a:rPr>
              <a:t>in Birmingham, Alabama, bought by U.S. Steel in 1907; U.S. Steel was removed from the Dow Jones Industrial Average in 1991.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U.S. Leather Company, </a:t>
            </a:r>
            <a:r>
              <a:rPr lang="en-US" sz="1200" dirty="0">
                <a:solidFill>
                  <a:srgbClr val="000000"/>
                </a:solidFill>
                <a:ea typeface="Calibri" panose="020F0502020204030204" pitchFamily="34" charset="0"/>
                <a:cs typeface="Times New Roman" panose="02020603050405020304" pitchFamily="18" charset="0"/>
              </a:rPr>
              <a:t>dissolved in 1952.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t">
              <a:spcBef>
                <a:spcPts val="0"/>
              </a:spcBef>
              <a:spcAft>
                <a:spcPts val="0"/>
              </a:spcAft>
              <a:buSzPts val="1000"/>
              <a:buFont typeface="Symbol" panose="05050102010706020507" pitchFamily="18" charset="2"/>
              <a:buChar char=""/>
              <a:tabLst>
                <a:tab pos="457200" algn="l"/>
              </a:tabLst>
              <a:defRPr/>
            </a:pPr>
            <a:r>
              <a:rPr lang="en-US" sz="1200" b="1" dirty="0">
                <a:solidFill>
                  <a:srgbClr val="000000"/>
                </a:solidFill>
                <a:ea typeface="Calibri" panose="020F0502020204030204" pitchFamily="34" charset="0"/>
                <a:cs typeface="Times New Roman" panose="02020603050405020304" pitchFamily="18" charset="0"/>
              </a:rPr>
              <a:t>United States Rubber Company, </a:t>
            </a:r>
            <a:r>
              <a:rPr lang="en-US" sz="1200" dirty="0">
                <a:solidFill>
                  <a:srgbClr val="000000"/>
                </a:solidFill>
                <a:ea typeface="Calibri" panose="020F0502020204030204" pitchFamily="34" charset="0"/>
                <a:cs typeface="Times New Roman" panose="02020603050405020304" pitchFamily="18" charset="0"/>
              </a:rPr>
              <a:t>changed its name to Uniroyal in 1961, merged with private B.F. Goodrich in 1986, bought by Michelin in 1990.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fontAlgn="t">
              <a:spcBef>
                <a:spcPts val="0"/>
              </a:spcBef>
              <a:spcAft>
                <a:spcPts val="0"/>
              </a:spcAft>
              <a:buSzPts val="1000"/>
              <a:tabLst>
                <a:tab pos="457200" algn="l"/>
              </a:tabLst>
              <a:defRPr/>
            </a:pPr>
            <a:r>
              <a:rPr lang="en-US" sz="1200" dirty="0">
                <a:solidFill>
                  <a:srgbClr val="000000"/>
                </a:solidFill>
                <a:ea typeface="Calibri" panose="020F0502020204030204" pitchFamily="34" charset="0"/>
                <a:cs typeface="Times New Roman" panose="02020603050405020304" pitchFamily="18" charset="0"/>
              </a:rPr>
              <a:t> </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defRPr/>
            </a:pPr>
            <a:r>
              <a:rPr lang="en-US" sz="1200" dirty="0">
                <a:solidFill>
                  <a:srgbClr val="333333"/>
                </a:solidFill>
                <a:ea typeface="Calibri" panose="020F0502020204030204" pitchFamily="34" charset="0"/>
                <a:cs typeface="Times New Roman" panose="02020603050405020304" pitchFamily="18" charset="0"/>
              </a:rPr>
              <a:t>When it was first published in the late 1890s, the index stood at a level of 40.94, but ended up hitting its all-time low of 28.48 during the summer of 1896 during the depths of what later became known as the Panic of 1896. Many of the biggest percentage price moves in the Dow occurred early in its history, as the nascent industrial economy matured.</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endParaRPr lang="en-US" spc="-40" dirty="0">
              <a:solidFill>
                <a:srgbClr val="000000"/>
              </a:solidFill>
              <a:ea typeface="Times New Roman" panose="02020603050405020304" pitchFamily="18" charset="0"/>
              <a:cs typeface="Times New Roman" panose="02020603050405020304" pitchFamily="18" charset="0"/>
            </a:endParaRPr>
          </a:p>
          <a:p>
            <a:pPr>
              <a:spcBef>
                <a:spcPts val="60"/>
              </a:spcBef>
              <a:spcAft>
                <a:spcPts val="0"/>
              </a:spcAft>
              <a:defRPr/>
            </a:pPr>
            <a:endParaRPr lang="en-US" sz="600" dirty="0">
              <a:solidFill>
                <a:srgbClr val="000000"/>
              </a:solidFill>
              <a:ea typeface="Calibri" panose="020F0502020204030204" pitchFamily="34" charset="0"/>
              <a:cs typeface="Times New Roman" panose="02020603050405020304" pitchFamily="18" charset="0"/>
            </a:endParaRPr>
          </a:p>
        </p:txBody>
      </p:sp>
      <p:pic>
        <p:nvPicPr>
          <p:cNvPr id="32773"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7954806C-54C8-449B-B4D3-0996AF500C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0268" y="365891"/>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 y="5438775"/>
            <a:ext cx="2438400" cy="115888"/>
          </a:xfrm>
          <a:prstGeom prst="rect">
            <a:avLst/>
          </a:prstGeom>
        </p:spPr>
        <p:txBody>
          <a:bodyPr lIns="0" tIns="6354" rIns="0" bIns="0">
            <a:spAutoFit/>
          </a:bodyPr>
          <a:lstStyle/>
          <a:p>
            <a:pPr marL="5777">
              <a:spcBef>
                <a:spcPts val="50"/>
              </a:spcBef>
              <a:defRPr/>
            </a:pPr>
            <a:r>
              <a:rPr sz="705" dirty="0">
                <a:solidFill>
                  <a:srgbClr val="575755"/>
                </a:solidFill>
                <a:latin typeface="Arial"/>
                <a:cs typeface="Arial"/>
              </a:rPr>
              <a:t>C</a:t>
            </a:r>
            <a:r>
              <a:rPr lang="en-US" sz="705" dirty="0">
                <a:solidFill>
                  <a:srgbClr val="575755"/>
                </a:solidFill>
                <a:latin typeface="Arial"/>
                <a:cs typeface="Arial"/>
              </a:rPr>
              <a:t>redit: Clean Disruption by Tony Seba March 17, 2016 </a:t>
            </a:r>
            <a:endParaRPr sz="705" dirty="0">
              <a:latin typeface="Arial"/>
              <a:cs typeface="Arial"/>
            </a:endParaRPr>
          </a:p>
        </p:txBody>
      </p:sp>
      <p:sp>
        <p:nvSpPr>
          <p:cNvPr id="3" name="object 3"/>
          <p:cNvSpPr txBox="1"/>
          <p:nvPr/>
        </p:nvSpPr>
        <p:spPr>
          <a:xfrm>
            <a:off x="317500" y="1600200"/>
            <a:ext cx="1931988" cy="368300"/>
          </a:xfrm>
          <a:prstGeom prst="rect">
            <a:avLst/>
          </a:prstGeom>
        </p:spPr>
        <p:txBody>
          <a:bodyPr lIns="0" tIns="5488" rIns="0" bIns="0">
            <a:spAutoFit/>
          </a:bodyPr>
          <a:lstStyle/>
          <a:p>
            <a:pPr marL="5777">
              <a:spcBef>
                <a:spcPts val="44"/>
              </a:spcBef>
              <a:tabLst>
                <a:tab pos="466168" algn="l"/>
                <a:tab pos="1244846" algn="l"/>
              </a:tabLst>
              <a:defRPr/>
            </a:pPr>
            <a:r>
              <a:rPr sz="2365" spc="185" dirty="0">
                <a:solidFill>
                  <a:srgbClr val="575755"/>
                </a:solidFill>
                <a:latin typeface="Arial"/>
                <a:cs typeface="Arial"/>
              </a:rPr>
              <a:t>5</a:t>
            </a:r>
            <a:r>
              <a:rPr sz="2354" spc="181" baseline="26570" dirty="0">
                <a:solidFill>
                  <a:srgbClr val="575755"/>
                </a:solidFill>
                <a:latin typeface="Arial"/>
                <a:cs typeface="Arial"/>
              </a:rPr>
              <a:t>t</a:t>
            </a:r>
            <a:r>
              <a:rPr sz="2354" baseline="26570" dirty="0">
                <a:solidFill>
                  <a:srgbClr val="575755"/>
                </a:solidFill>
                <a:latin typeface="Arial"/>
                <a:cs typeface="Arial"/>
              </a:rPr>
              <a:t>h	</a:t>
            </a:r>
            <a:r>
              <a:rPr sz="2365" spc="182" dirty="0">
                <a:solidFill>
                  <a:srgbClr val="575755"/>
                </a:solidFill>
                <a:latin typeface="Arial"/>
                <a:cs typeface="Arial"/>
              </a:rPr>
              <a:t>AV</a:t>
            </a:r>
            <a:r>
              <a:rPr sz="2365" spc="-2" dirty="0">
                <a:solidFill>
                  <a:srgbClr val="575755"/>
                </a:solidFill>
                <a:latin typeface="Arial"/>
                <a:cs typeface="Arial"/>
              </a:rPr>
              <a:t>E</a:t>
            </a:r>
            <a:r>
              <a:rPr sz="2365" dirty="0">
                <a:solidFill>
                  <a:srgbClr val="575755"/>
                </a:solidFill>
                <a:latin typeface="Arial"/>
                <a:cs typeface="Arial"/>
              </a:rPr>
              <a:t>	</a:t>
            </a:r>
            <a:r>
              <a:rPr sz="2365" spc="179" dirty="0">
                <a:solidFill>
                  <a:srgbClr val="575755"/>
                </a:solidFill>
                <a:latin typeface="Arial"/>
                <a:cs typeface="Arial"/>
              </a:rPr>
              <a:t>N</a:t>
            </a:r>
            <a:r>
              <a:rPr sz="2365" spc="182" dirty="0">
                <a:solidFill>
                  <a:srgbClr val="575755"/>
                </a:solidFill>
                <a:latin typeface="Arial"/>
                <a:cs typeface="Arial"/>
              </a:rPr>
              <a:t>Y</a:t>
            </a:r>
            <a:r>
              <a:rPr sz="2365" spc="-5" dirty="0">
                <a:solidFill>
                  <a:srgbClr val="575755"/>
                </a:solidFill>
                <a:latin typeface="Arial"/>
                <a:cs typeface="Arial"/>
              </a:rPr>
              <a:t>C</a:t>
            </a:r>
            <a:endParaRPr sz="2365" dirty="0">
              <a:latin typeface="Arial"/>
              <a:cs typeface="Arial"/>
            </a:endParaRPr>
          </a:p>
        </p:txBody>
      </p:sp>
      <p:sp>
        <p:nvSpPr>
          <p:cNvPr id="4" name="object 4"/>
          <p:cNvSpPr txBox="1">
            <a:spLocks noGrp="1"/>
          </p:cNvSpPr>
          <p:nvPr>
            <p:ph type="title"/>
          </p:nvPr>
        </p:nvSpPr>
        <p:spPr>
          <a:xfrm>
            <a:off x="482600" y="2152650"/>
            <a:ext cx="1600200" cy="871538"/>
          </a:xfrm>
        </p:spPr>
        <p:txBody>
          <a:bodyPr lIns="0" tIns="6642" rIns="0" bIns="0" rtlCol="0" anchor="b">
            <a:spAutoFit/>
          </a:bodyPr>
          <a:lstStyle/>
          <a:p>
            <a:pPr marL="5777">
              <a:spcBef>
                <a:spcPts val="52"/>
              </a:spcBef>
              <a:defRPr/>
            </a:pPr>
            <a:r>
              <a:rPr sz="5617" dirty="0">
                <a:solidFill>
                  <a:srgbClr val="FF0000"/>
                </a:solidFill>
              </a:rPr>
              <a:t>1900</a:t>
            </a:r>
          </a:p>
        </p:txBody>
      </p:sp>
      <p:sp>
        <p:nvSpPr>
          <p:cNvPr id="5" name="object 5"/>
          <p:cNvSpPr/>
          <p:nvPr/>
        </p:nvSpPr>
        <p:spPr>
          <a:xfrm>
            <a:off x="2543175" y="1506538"/>
            <a:ext cx="6573838" cy="4678362"/>
          </a:xfrm>
          <a:prstGeom prst="rect">
            <a:avLst/>
          </a:prstGeom>
          <a:blipFill>
            <a:blip r:embed="rId2" cstate="print"/>
            <a:stretch>
              <a:fillRect/>
            </a:stretch>
          </a:blipFill>
        </p:spPr>
        <p:txBody>
          <a:bodyPr lIns="0" tIns="0" rIns="0" bIns="0"/>
          <a:lstStyle/>
          <a:p>
            <a:pPr>
              <a:defRPr/>
            </a:pPr>
            <a:endParaRPr sz="818" dirty="0"/>
          </a:p>
        </p:txBody>
      </p:sp>
      <p:sp>
        <p:nvSpPr>
          <p:cNvPr id="6" name="object 6"/>
          <p:cNvSpPr txBox="1"/>
          <p:nvPr/>
        </p:nvSpPr>
        <p:spPr>
          <a:xfrm>
            <a:off x="417513" y="3008313"/>
            <a:ext cx="1665287" cy="1916112"/>
          </a:xfrm>
          <a:prstGeom prst="rect">
            <a:avLst/>
          </a:prstGeom>
        </p:spPr>
        <p:txBody>
          <a:bodyPr lIns="0" tIns="6065" rIns="0" bIns="0">
            <a:spAutoFit/>
          </a:bodyPr>
          <a:lstStyle/>
          <a:p>
            <a:pPr algn="ctr">
              <a:lnSpc>
                <a:spcPts val="3629"/>
              </a:lnSpc>
              <a:spcBef>
                <a:spcPts val="48"/>
              </a:spcBef>
              <a:defRPr/>
            </a:pPr>
            <a:r>
              <a:rPr sz="3298" dirty="0">
                <a:solidFill>
                  <a:srgbClr val="575755"/>
                </a:solidFill>
                <a:latin typeface="Arial"/>
                <a:cs typeface="Arial"/>
              </a:rPr>
              <a:t>Where</a:t>
            </a:r>
            <a:r>
              <a:rPr sz="3298" spc="-32" dirty="0">
                <a:solidFill>
                  <a:srgbClr val="575755"/>
                </a:solidFill>
                <a:latin typeface="Arial"/>
                <a:cs typeface="Arial"/>
              </a:rPr>
              <a:t> </a:t>
            </a:r>
            <a:r>
              <a:rPr sz="3298" dirty="0">
                <a:solidFill>
                  <a:srgbClr val="575755"/>
                </a:solidFill>
                <a:latin typeface="Arial"/>
                <a:cs typeface="Arial"/>
              </a:rPr>
              <a:t>is</a:t>
            </a:r>
            <a:endParaRPr sz="3298" dirty="0">
              <a:latin typeface="Arial"/>
              <a:cs typeface="Arial"/>
            </a:endParaRPr>
          </a:p>
          <a:p>
            <a:pPr algn="ctr">
              <a:lnSpc>
                <a:spcPts val="5483"/>
              </a:lnSpc>
              <a:defRPr/>
            </a:pPr>
            <a:r>
              <a:rPr sz="5095" spc="-2" dirty="0">
                <a:solidFill>
                  <a:srgbClr val="FF0000"/>
                </a:solidFill>
                <a:latin typeface="Arial"/>
                <a:cs typeface="Arial"/>
              </a:rPr>
              <a:t>the</a:t>
            </a:r>
            <a:endParaRPr sz="5095" dirty="0">
              <a:solidFill>
                <a:srgbClr val="FF0000"/>
              </a:solidFill>
              <a:latin typeface="Arial"/>
              <a:cs typeface="Arial"/>
            </a:endParaRPr>
          </a:p>
          <a:p>
            <a:pPr algn="ctr">
              <a:lnSpc>
                <a:spcPts val="5810"/>
              </a:lnSpc>
              <a:defRPr/>
            </a:pPr>
            <a:r>
              <a:rPr sz="5095" dirty="0">
                <a:solidFill>
                  <a:srgbClr val="FF0000"/>
                </a:solidFill>
                <a:latin typeface="Arial"/>
                <a:cs typeface="Arial"/>
              </a:rPr>
              <a:t>car?</a:t>
            </a:r>
          </a:p>
        </p:txBody>
      </p:sp>
      <p:sp>
        <p:nvSpPr>
          <p:cNvPr id="7" name="object 7"/>
          <p:cNvSpPr/>
          <p:nvPr/>
        </p:nvSpPr>
        <p:spPr>
          <a:xfrm>
            <a:off x="4686300" y="2971800"/>
            <a:ext cx="2017713" cy="2017713"/>
          </a:xfrm>
          <a:prstGeom prst="rect">
            <a:avLst/>
          </a:prstGeom>
          <a:blipFill>
            <a:blip r:embed="rId3" cstate="print"/>
            <a:stretch>
              <a:fillRect/>
            </a:stretch>
          </a:blipFill>
        </p:spPr>
        <p:txBody>
          <a:bodyPr lIns="0" tIns="0" rIns="0" bIns="0"/>
          <a:lstStyle/>
          <a:p>
            <a:pPr>
              <a:defRPr/>
            </a:pPr>
            <a:endParaRPr sz="818" dirty="0"/>
          </a:p>
        </p:txBody>
      </p:sp>
      <p:sp>
        <p:nvSpPr>
          <p:cNvPr id="8" name="object 8"/>
          <p:cNvSpPr/>
          <p:nvPr/>
        </p:nvSpPr>
        <p:spPr>
          <a:xfrm>
            <a:off x="5291138" y="3491380"/>
            <a:ext cx="1173162" cy="1173162"/>
          </a:xfrm>
          <a:custGeom>
            <a:avLst/>
            <a:gdLst/>
            <a:ahLst/>
            <a:cxnLst/>
            <a:rect l="l" t="t" r="r" b="b"/>
            <a:pathLst>
              <a:path w="2578734" h="2578734">
                <a:moveTo>
                  <a:pt x="0" y="1289070"/>
                </a:moveTo>
                <a:lnTo>
                  <a:pt x="889" y="1240745"/>
                </a:lnTo>
                <a:lnTo>
                  <a:pt x="3535" y="1192868"/>
                </a:lnTo>
                <a:lnTo>
                  <a:pt x="7908" y="1145471"/>
                </a:lnTo>
                <a:lnTo>
                  <a:pt x="13977" y="1098585"/>
                </a:lnTo>
                <a:lnTo>
                  <a:pt x="21709" y="1052241"/>
                </a:lnTo>
                <a:lnTo>
                  <a:pt x="31074" y="1006471"/>
                </a:lnTo>
                <a:lnTo>
                  <a:pt x="42041" y="961306"/>
                </a:lnTo>
                <a:lnTo>
                  <a:pt x="54579" y="916776"/>
                </a:lnTo>
                <a:lnTo>
                  <a:pt x="68656" y="872914"/>
                </a:lnTo>
                <a:lnTo>
                  <a:pt x="84241" y="829749"/>
                </a:lnTo>
                <a:lnTo>
                  <a:pt x="101304" y="787314"/>
                </a:lnTo>
                <a:lnTo>
                  <a:pt x="119812" y="745639"/>
                </a:lnTo>
                <a:lnTo>
                  <a:pt x="139735" y="704755"/>
                </a:lnTo>
                <a:lnTo>
                  <a:pt x="161042" y="664694"/>
                </a:lnTo>
                <a:lnTo>
                  <a:pt x="183701" y="625488"/>
                </a:lnTo>
                <a:lnTo>
                  <a:pt x="207681" y="587166"/>
                </a:lnTo>
                <a:lnTo>
                  <a:pt x="232952" y="549760"/>
                </a:lnTo>
                <a:lnTo>
                  <a:pt x="259482" y="513302"/>
                </a:lnTo>
                <a:lnTo>
                  <a:pt x="287239" y="477823"/>
                </a:lnTo>
                <a:lnTo>
                  <a:pt x="316193" y="443353"/>
                </a:lnTo>
                <a:lnTo>
                  <a:pt x="346313" y="409924"/>
                </a:lnTo>
                <a:lnTo>
                  <a:pt x="377567" y="377567"/>
                </a:lnTo>
                <a:lnTo>
                  <a:pt x="409924" y="346313"/>
                </a:lnTo>
                <a:lnTo>
                  <a:pt x="443353" y="316193"/>
                </a:lnTo>
                <a:lnTo>
                  <a:pt x="477823" y="287239"/>
                </a:lnTo>
                <a:lnTo>
                  <a:pt x="513302" y="259482"/>
                </a:lnTo>
                <a:lnTo>
                  <a:pt x="549760" y="232952"/>
                </a:lnTo>
                <a:lnTo>
                  <a:pt x="587166" y="207681"/>
                </a:lnTo>
                <a:lnTo>
                  <a:pt x="625488" y="183701"/>
                </a:lnTo>
                <a:lnTo>
                  <a:pt x="664694" y="161042"/>
                </a:lnTo>
                <a:lnTo>
                  <a:pt x="704755" y="139735"/>
                </a:lnTo>
                <a:lnTo>
                  <a:pt x="745639" y="119812"/>
                </a:lnTo>
                <a:lnTo>
                  <a:pt x="787314" y="101304"/>
                </a:lnTo>
                <a:lnTo>
                  <a:pt x="829749" y="84241"/>
                </a:lnTo>
                <a:lnTo>
                  <a:pt x="872914" y="68656"/>
                </a:lnTo>
                <a:lnTo>
                  <a:pt x="916776" y="54579"/>
                </a:lnTo>
                <a:lnTo>
                  <a:pt x="961306" y="42041"/>
                </a:lnTo>
                <a:lnTo>
                  <a:pt x="1006471" y="31074"/>
                </a:lnTo>
                <a:lnTo>
                  <a:pt x="1052241" y="21709"/>
                </a:lnTo>
                <a:lnTo>
                  <a:pt x="1098585" y="13977"/>
                </a:lnTo>
                <a:lnTo>
                  <a:pt x="1145471" y="7908"/>
                </a:lnTo>
                <a:lnTo>
                  <a:pt x="1192868" y="3535"/>
                </a:lnTo>
                <a:lnTo>
                  <a:pt x="1240745" y="889"/>
                </a:lnTo>
                <a:lnTo>
                  <a:pt x="1289070" y="0"/>
                </a:lnTo>
                <a:lnTo>
                  <a:pt x="1337403" y="889"/>
                </a:lnTo>
                <a:lnTo>
                  <a:pt x="1385286" y="3535"/>
                </a:lnTo>
                <a:lnTo>
                  <a:pt x="1432690" y="7908"/>
                </a:lnTo>
                <a:lnTo>
                  <a:pt x="1479581" y="13977"/>
                </a:lnTo>
                <a:lnTo>
                  <a:pt x="1525931" y="21709"/>
                </a:lnTo>
                <a:lnTo>
                  <a:pt x="1571706" y="31074"/>
                </a:lnTo>
                <a:lnTo>
                  <a:pt x="1616877" y="42041"/>
                </a:lnTo>
                <a:lnTo>
                  <a:pt x="1661411" y="54579"/>
                </a:lnTo>
                <a:lnTo>
                  <a:pt x="1705279" y="68656"/>
                </a:lnTo>
                <a:lnTo>
                  <a:pt x="1748448" y="84241"/>
                </a:lnTo>
                <a:lnTo>
                  <a:pt x="1790887" y="101304"/>
                </a:lnTo>
                <a:lnTo>
                  <a:pt x="1832566" y="119812"/>
                </a:lnTo>
                <a:lnTo>
                  <a:pt x="1873453" y="139735"/>
                </a:lnTo>
                <a:lnTo>
                  <a:pt x="1913517" y="161042"/>
                </a:lnTo>
                <a:lnTo>
                  <a:pt x="1952727" y="183701"/>
                </a:lnTo>
                <a:lnTo>
                  <a:pt x="1991052" y="207681"/>
                </a:lnTo>
                <a:lnTo>
                  <a:pt x="2028461" y="232952"/>
                </a:lnTo>
                <a:lnTo>
                  <a:pt x="2064921" y="259482"/>
                </a:lnTo>
                <a:lnTo>
                  <a:pt x="2100403" y="287239"/>
                </a:lnTo>
                <a:lnTo>
                  <a:pt x="2134875" y="316193"/>
                </a:lnTo>
                <a:lnTo>
                  <a:pt x="2168307" y="346313"/>
                </a:lnTo>
                <a:lnTo>
                  <a:pt x="2200665" y="377567"/>
                </a:lnTo>
                <a:lnTo>
                  <a:pt x="2231921" y="409924"/>
                </a:lnTo>
                <a:lnTo>
                  <a:pt x="2262042" y="443353"/>
                </a:lnTo>
                <a:lnTo>
                  <a:pt x="2290998" y="477823"/>
                </a:lnTo>
                <a:lnTo>
                  <a:pt x="2318756" y="513302"/>
                </a:lnTo>
                <a:lnTo>
                  <a:pt x="2345287" y="549760"/>
                </a:lnTo>
                <a:lnTo>
                  <a:pt x="2370559" y="587166"/>
                </a:lnTo>
                <a:lnTo>
                  <a:pt x="2394540" y="625488"/>
                </a:lnTo>
                <a:lnTo>
                  <a:pt x="2417200" y="664694"/>
                </a:lnTo>
                <a:lnTo>
                  <a:pt x="2438507" y="704755"/>
                </a:lnTo>
                <a:lnTo>
                  <a:pt x="2458431" y="745639"/>
                </a:lnTo>
                <a:lnTo>
                  <a:pt x="2476940" y="787314"/>
                </a:lnTo>
                <a:lnTo>
                  <a:pt x="2494003" y="829749"/>
                </a:lnTo>
                <a:lnTo>
                  <a:pt x="2509588" y="872914"/>
                </a:lnTo>
                <a:lnTo>
                  <a:pt x="2523665" y="916776"/>
                </a:lnTo>
                <a:lnTo>
                  <a:pt x="2536203" y="961306"/>
                </a:lnTo>
                <a:lnTo>
                  <a:pt x="2547170" y="1006471"/>
                </a:lnTo>
                <a:lnTo>
                  <a:pt x="2556536" y="1052241"/>
                </a:lnTo>
                <a:lnTo>
                  <a:pt x="2564268" y="1098585"/>
                </a:lnTo>
                <a:lnTo>
                  <a:pt x="2570337" y="1145471"/>
                </a:lnTo>
                <a:lnTo>
                  <a:pt x="2574710" y="1192868"/>
                </a:lnTo>
                <a:lnTo>
                  <a:pt x="2577356" y="1240745"/>
                </a:lnTo>
                <a:lnTo>
                  <a:pt x="2578246" y="1289070"/>
                </a:lnTo>
                <a:lnTo>
                  <a:pt x="2577356" y="1337403"/>
                </a:lnTo>
                <a:lnTo>
                  <a:pt x="2574710" y="1385286"/>
                </a:lnTo>
                <a:lnTo>
                  <a:pt x="2570337" y="1432690"/>
                </a:lnTo>
                <a:lnTo>
                  <a:pt x="2564268" y="1479581"/>
                </a:lnTo>
                <a:lnTo>
                  <a:pt x="2556536" y="1525931"/>
                </a:lnTo>
                <a:lnTo>
                  <a:pt x="2547170" y="1571706"/>
                </a:lnTo>
                <a:lnTo>
                  <a:pt x="2536203" y="1616877"/>
                </a:lnTo>
                <a:lnTo>
                  <a:pt x="2523665" y="1661411"/>
                </a:lnTo>
                <a:lnTo>
                  <a:pt x="2509588" y="1705279"/>
                </a:lnTo>
                <a:lnTo>
                  <a:pt x="2494003" y="1748448"/>
                </a:lnTo>
                <a:lnTo>
                  <a:pt x="2476940" y="1790887"/>
                </a:lnTo>
                <a:lnTo>
                  <a:pt x="2458431" y="1832566"/>
                </a:lnTo>
                <a:lnTo>
                  <a:pt x="2438507" y="1873453"/>
                </a:lnTo>
                <a:lnTo>
                  <a:pt x="2417200" y="1913517"/>
                </a:lnTo>
                <a:lnTo>
                  <a:pt x="2394540" y="1952727"/>
                </a:lnTo>
                <a:lnTo>
                  <a:pt x="2370559" y="1991052"/>
                </a:lnTo>
                <a:lnTo>
                  <a:pt x="2345287" y="2028461"/>
                </a:lnTo>
                <a:lnTo>
                  <a:pt x="2318756" y="2064921"/>
                </a:lnTo>
                <a:lnTo>
                  <a:pt x="2290998" y="2100403"/>
                </a:lnTo>
                <a:lnTo>
                  <a:pt x="2262042" y="2134875"/>
                </a:lnTo>
                <a:lnTo>
                  <a:pt x="2231921" y="2168307"/>
                </a:lnTo>
                <a:lnTo>
                  <a:pt x="2200665" y="2200665"/>
                </a:lnTo>
                <a:lnTo>
                  <a:pt x="2168307" y="2231921"/>
                </a:lnTo>
                <a:lnTo>
                  <a:pt x="2134875" y="2262042"/>
                </a:lnTo>
                <a:lnTo>
                  <a:pt x="2100403" y="2290998"/>
                </a:lnTo>
                <a:lnTo>
                  <a:pt x="2064921" y="2318756"/>
                </a:lnTo>
                <a:lnTo>
                  <a:pt x="2028461" y="2345287"/>
                </a:lnTo>
                <a:lnTo>
                  <a:pt x="1991052" y="2370559"/>
                </a:lnTo>
                <a:lnTo>
                  <a:pt x="1952727" y="2394540"/>
                </a:lnTo>
                <a:lnTo>
                  <a:pt x="1913517" y="2417200"/>
                </a:lnTo>
                <a:lnTo>
                  <a:pt x="1873453" y="2438507"/>
                </a:lnTo>
                <a:lnTo>
                  <a:pt x="1832566" y="2458431"/>
                </a:lnTo>
                <a:lnTo>
                  <a:pt x="1790887" y="2476940"/>
                </a:lnTo>
                <a:lnTo>
                  <a:pt x="1748448" y="2494003"/>
                </a:lnTo>
                <a:lnTo>
                  <a:pt x="1705279" y="2509588"/>
                </a:lnTo>
                <a:lnTo>
                  <a:pt x="1661411" y="2523665"/>
                </a:lnTo>
                <a:lnTo>
                  <a:pt x="1616877" y="2536203"/>
                </a:lnTo>
                <a:lnTo>
                  <a:pt x="1571706" y="2547170"/>
                </a:lnTo>
                <a:lnTo>
                  <a:pt x="1525931" y="2556536"/>
                </a:lnTo>
                <a:lnTo>
                  <a:pt x="1479581" y="2564268"/>
                </a:lnTo>
                <a:lnTo>
                  <a:pt x="1432690" y="2570337"/>
                </a:lnTo>
                <a:lnTo>
                  <a:pt x="1385286" y="2574710"/>
                </a:lnTo>
                <a:lnTo>
                  <a:pt x="1337403" y="2577356"/>
                </a:lnTo>
                <a:lnTo>
                  <a:pt x="1289070" y="2578246"/>
                </a:lnTo>
                <a:lnTo>
                  <a:pt x="1240745" y="2577356"/>
                </a:lnTo>
                <a:lnTo>
                  <a:pt x="1192868" y="2574710"/>
                </a:lnTo>
                <a:lnTo>
                  <a:pt x="1145471" y="2570337"/>
                </a:lnTo>
                <a:lnTo>
                  <a:pt x="1098585" y="2564268"/>
                </a:lnTo>
                <a:lnTo>
                  <a:pt x="1052241" y="2556536"/>
                </a:lnTo>
                <a:lnTo>
                  <a:pt x="1006471" y="2547170"/>
                </a:lnTo>
                <a:lnTo>
                  <a:pt x="961306" y="2536203"/>
                </a:lnTo>
                <a:lnTo>
                  <a:pt x="916776" y="2523665"/>
                </a:lnTo>
                <a:lnTo>
                  <a:pt x="872914" y="2509588"/>
                </a:lnTo>
                <a:lnTo>
                  <a:pt x="829749" y="2494003"/>
                </a:lnTo>
                <a:lnTo>
                  <a:pt x="787314" y="2476940"/>
                </a:lnTo>
                <a:lnTo>
                  <a:pt x="745639" y="2458431"/>
                </a:lnTo>
                <a:lnTo>
                  <a:pt x="704755" y="2438507"/>
                </a:lnTo>
                <a:lnTo>
                  <a:pt x="664694" y="2417200"/>
                </a:lnTo>
                <a:lnTo>
                  <a:pt x="625488" y="2394540"/>
                </a:lnTo>
                <a:lnTo>
                  <a:pt x="587166" y="2370559"/>
                </a:lnTo>
                <a:lnTo>
                  <a:pt x="549760" y="2345287"/>
                </a:lnTo>
                <a:lnTo>
                  <a:pt x="513302" y="2318756"/>
                </a:lnTo>
                <a:lnTo>
                  <a:pt x="477823" y="2290998"/>
                </a:lnTo>
                <a:lnTo>
                  <a:pt x="443353" y="2262042"/>
                </a:lnTo>
                <a:lnTo>
                  <a:pt x="409924" y="2231921"/>
                </a:lnTo>
                <a:lnTo>
                  <a:pt x="377567" y="2200665"/>
                </a:lnTo>
                <a:lnTo>
                  <a:pt x="346313" y="2168307"/>
                </a:lnTo>
                <a:lnTo>
                  <a:pt x="316193" y="2134875"/>
                </a:lnTo>
                <a:lnTo>
                  <a:pt x="287239" y="2100403"/>
                </a:lnTo>
                <a:lnTo>
                  <a:pt x="259482" y="2064921"/>
                </a:lnTo>
                <a:lnTo>
                  <a:pt x="232952" y="2028461"/>
                </a:lnTo>
                <a:lnTo>
                  <a:pt x="207681" y="1991052"/>
                </a:lnTo>
                <a:lnTo>
                  <a:pt x="183701" y="1952727"/>
                </a:lnTo>
                <a:lnTo>
                  <a:pt x="161042" y="1913517"/>
                </a:lnTo>
                <a:lnTo>
                  <a:pt x="139735" y="1873453"/>
                </a:lnTo>
                <a:lnTo>
                  <a:pt x="119812" y="1832566"/>
                </a:lnTo>
                <a:lnTo>
                  <a:pt x="101304" y="1790887"/>
                </a:lnTo>
                <a:lnTo>
                  <a:pt x="84241" y="1748448"/>
                </a:lnTo>
                <a:lnTo>
                  <a:pt x="68656" y="1705279"/>
                </a:lnTo>
                <a:lnTo>
                  <a:pt x="54579" y="1661411"/>
                </a:lnTo>
                <a:lnTo>
                  <a:pt x="42041" y="1616877"/>
                </a:lnTo>
                <a:lnTo>
                  <a:pt x="31074" y="1571706"/>
                </a:lnTo>
                <a:lnTo>
                  <a:pt x="21709" y="1525931"/>
                </a:lnTo>
                <a:lnTo>
                  <a:pt x="13977" y="1479581"/>
                </a:lnTo>
                <a:lnTo>
                  <a:pt x="7908" y="1432690"/>
                </a:lnTo>
                <a:lnTo>
                  <a:pt x="3535" y="1385286"/>
                </a:lnTo>
                <a:lnTo>
                  <a:pt x="889" y="1337403"/>
                </a:lnTo>
                <a:lnTo>
                  <a:pt x="0" y="1289070"/>
                </a:lnTo>
                <a:close/>
              </a:path>
            </a:pathLst>
          </a:custGeom>
          <a:ln w="73296">
            <a:solidFill>
              <a:srgbClr val="FF0000"/>
            </a:solidFill>
          </a:ln>
        </p:spPr>
        <p:txBody>
          <a:bodyPr lIns="0" tIns="0" rIns="0" bIns="0"/>
          <a:lstStyle/>
          <a:p>
            <a:pPr>
              <a:defRPr/>
            </a:pPr>
            <a:endParaRPr sz="818" dirty="0"/>
          </a:p>
        </p:txBody>
      </p:sp>
      <p:sp>
        <p:nvSpPr>
          <p:cNvPr id="9" name="object 9"/>
          <p:cNvSpPr/>
          <p:nvPr/>
        </p:nvSpPr>
        <p:spPr>
          <a:xfrm>
            <a:off x="2473325" y="5645150"/>
            <a:ext cx="1738313" cy="355600"/>
          </a:xfrm>
          <a:prstGeom prst="rect">
            <a:avLst/>
          </a:prstGeom>
          <a:blipFill>
            <a:blip r:embed="rId4" cstate="print"/>
            <a:stretch>
              <a:fillRect/>
            </a:stretch>
          </a:blipFill>
        </p:spPr>
        <p:txBody>
          <a:bodyPr lIns="0" tIns="0" rIns="0" bIns="0"/>
          <a:lstStyle/>
          <a:p>
            <a:pPr>
              <a:defRPr/>
            </a:pPr>
            <a:endParaRPr sz="818" dirty="0"/>
          </a:p>
        </p:txBody>
      </p:sp>
      <p:sp>
        <p:nvSpPr>
          <p:cNvPr id="10" name="object 10"/>
          <p:cNvSpPr/>
          <p:nvPr/>
        </p:nvSpPr>
        <p:spPr>
          <a:xfrm>
            <a:off x="2438400" y="5630863"/>
            <a:ext cx="1266825" cy="369887"/>
          </a:xfrm>
          <a:prstGeom prst="rect">
            <a:avLst/>
          </a:prstGeom>
          <a:blipFill>
            <a:blip r:embed="rId5" cstate="print"/>
            <a:stretch>
              <a:fillRect/>
            </a:stretch>
          </a:blipFill>
        </p:spPr>
        <p:txBody>
          <a:bodyPr lIns="0" tIns="0" rIns="0" bIns="0"/>
          <a:lstStyle/>
          <a:p>
            <a:pPr>
              <a:defRPr/>
            </a:pPr>
            <a:endParaRPr sz="818" dirty="0"/>
          </a:p>
        </p:txBody>
      </p:sp>
      <p:sp>
        <p:nvSpPr>
          <p:cNvPr id="11" name="object 11"/>
          <p:cNvSpPr txBox="1"/>
          <p:nvPr/>
        </p:nvSpPr>
        <p:spPr>
          <a:xfrm>
            <a:off x="2686050" y="5397500"/>
            <a:ext cx="866775" cy="115888"/>
          </a:xfrm>
          <a:prstGeom prst="rect">
            <a:avLst/>
          </a:prstGeom>
        </p:spPr>
        <p:txBody>
          <a:bodyPr lIns="0" tIns="6354" rIns="0" bIns="0">
            <a:spAutoFit/>
          </a:bodyPr>
          <a:lstStyle/>
          <a:p>
            <a:pPr marL="5777">
              <a:spcBef>
                <a:spcPts val="50"/>
              </a:spcBef>
              <a:defRPr/>
            </a:pPr>
            <a:r>
              <a:rPr sz="705" dirty="0">
                <a:solidFill>
                  <a:srgbClr val="FDFFF8"/>
                </a:solidFill>
                <a:latin typeface="Arial"/>
                <a:cs typeface="Arial"/>
              </a:rPr>
              <a:t>US National</a:t>
            </a:r>
            <a:r>
              <a:rPr sz="705" spc="-23" dirty="0">
                <a:solidFill>
                  <a:srgbClr val="FDFFF8"/>
                </a:solidFill>
                <a:latin typeface="Arial"/>
                <a:cs typeface="Arial"/>
              </a:rPr>
              <a:t> </a:t>
            </a:r>
            <a:r>
              <a:rPr sz="705" dirty="0">
                <a:solidFill>
                  <a:srgbClr val="FDFFF8"/>
                </a:solidFill>
                <a:latin typeface="Arial"/>
                <a:cs typeface="Arial"/>
              </a:rPr>
              <a:t>Archives</a:t>
            </a:r>
            <a:endParaRPr sz="705" dirty="0">
              <a:latin typeface="Arial"/>
              <a:cs typeface="Arial"/>
            </a:endParaRPr>
          </a:p>
        </p:txBody>
      </p:sp>
      <p:sp>
        <p:nvSpPr>
          <p:cNvPr id="12" name="object 12"/>
          <p:cNvSpPr/>
          <p:nvPr/>
        </p:nvSpPr>
        <p:spPr>
          <a:xfrm>
            <a:off x="6929438" y="5645150"/>
            <a:ext cx="2214562" cy="355600"/>
          </a:xfrm>
          <a:prstGeom prst="rect">
            <a:avLst/>
          </a:prstGeom>
          <a:blipFill>
            <a:blip r:embed="rId6" cstate="print"/>
            <a:stretch>
              <a:fillRect/>
            </a:stretch>
          </a:blipFill>
        </p:spPr>
        <p:txBody>
          <a:bodyPr lIns="0" tIns="0" rIns="0" bIns="0"/>
          <a:lstStyle/>
          <a:p>
            <a:pPr>
              <a:defRPr/>
            </a:pPr>
            <a:endParaRPr sz="818" dirty="0"/>
          </a:p>
        </p:txBody>
      </p:sp>
      <p:sp>
        <p:nvSpPr>
          <p:cNvPr id="13" name="object 13"/>
          <p:cNvSpPr/>
          <p:nvPr/>
        </p:nvSpPr>
        <p:spPr>
          <a:xfrm>
            <a:off x="7196138" y="5637213"/>
            <a:ext cx="1947862" cy="363537"/>
          </a:xfrm>
          <a:prstGeom prst="rect">
            <a:avLst/>
          </a:prstGeom>
          <a:blipFill>
            <a:blip r:embed="rId7" cstate="print"/>
            <a:stretch>
              <a:fillRect/>
            </a:stretch>
          </a:blipFill>
        </p:spPr>
        <p:txBody>
          <a:bodyPr lIns="0" tIns="0" rIns="0" bIns="0"/>
          <a:lstStyle/>
          <a:p>
            <a:pPr>
              <a:defRPr/>
            </a:pPr>
            <a:endParaRPr sz="818" dirty="0"/>
          </a:p>
        </p:txBody>
      </p:sp>
      <p:sp>
        <p:nvSpPr>
          <p:cNvPr id="14" name="object 14"/>
          <p:cNvSpPr txBox="1"/>
          <p:nvPr/>
        </p:nvSpPr>
        <p:spPr>
          <a:xfrm>
            <a:off x="7356475" y="5340350"/>
            <a:ext cx="1627188" cy="114300"/>
          </a:xfrm>
          <a:prstGeom prst="rect">
            <a:avLst/>
          </a:prstGeom>
        </p:spPr>
        <p:txBody>
          <a:bodyPr lIns="0" tIns="6354" rIns="0" bIns="0">
            <a:spAutoFit/>
          </a:bodyPr>
          <a:lstStyle/>
          <a:p>
            <a:pPr marL="5777">
              <a:spcBef>
                <a:spcPts val="50"/>
              </a:spcBef>
              <a:defRPr/>
            </a:pPr>
            <a:r>
              <a:rPr sz="705" dirty="0">
                <a:solidFill>
                  <a:srgbClr val="FFFFFF"/>
                </a:solidFill>
                <a:latin typeface="Arial"/>
                <a:cs typeface="Arial"/>
              </a:rPr>
              <a:t>: Fifth Ave NYC on Easter Morning 1900</a:t>
            </a:r>
            <a:endParaRPr sz="705" dirty="0">
              <a:latin typeface="Arial"/>
              <a:cs typeface="Arial"/>
            </a:endParaRPr>
          </a:p>
        </p:txBody>
      </p:sp>
      <p:sp>
        <p:nvSpPr>
          <p:cNvPr id="15" name="object 15"/>
          <p:cNvSpPr/>
          <p:nvPr/>
        </p:nvSpPr>
        <p:spPr>
          <a:xfrm>
            <a:off x="1790700" y="4643438"/>
            <a:ext cx="3921125" cy="331787"/>
          </a:xfrm>
          <a:custGeom>
            <a:avLst/>
            <a:gdLst/>
            <a:ahLst/>
            <a:cxnLst/>
            <a:rect l="l" t="t" r="r" b="b"/>
            <a:pathLst>
              <a:path w="8454390" h="400684">
                <a:moveTo>
                  <a:pt x="0" y="400092"/>
                </a:moveTo>
                <a:lnTo>
                  <a:pt x="8453983" y="0"/>
                </a:lnTo>
              </a:path>
            </a:pathLst>
          </a:custGeom>
          <a:ln w="73296">
            <a:solidFill>
              <a:srgbClr val="FF0000"/>
            </a:solidFill>
          </a:ln>
        </p:spPr>
        <p:txBody>
          <a:bodyPr lIns="0" tIns="0" rIns="0" bIns="0"/>
          <a:lstStyle/>
          <a:p>
            <a:pPr>
              <a:defRPr/>
            </a:pPr>
            <a:endParaRPr sz="818" dirty="0"/>
          </a:p>
        </p:txBody>
      </p:sp>
      <p:sp>
        <p:nvSpPr>
          <p:cNvPr id="27664" name="Slide Number Placeholder 15"/>
          <p:cNvSpPr>
            <a:spLocks noGrp="1"/>
          </p:cNvSpPr>
          <p:nvPr>
            <p:ph type="sldNum" sz="quarter" idx="12"/>
          </p:nvPr>
        </p:nvSpPr>
        <p:spPr>
          <a:xfrm>
            <a:off x="7010400" y="63674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13</a:t>
            </a:r>
          </a:p>
        </p:txBody>
      </p:sp>
      <p:pic>
        <p:nvPicPr>
          <p:cNvPr id="27665"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428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090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76938" y="3032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Footer Placeholder 15"/>
          <p:cNvSpPr>
            <a:spLocks noGrp="1"/>
          </p:cNvSpPr>
          <p:nvPr>
            <p:ph type="ftr" sz="quarter" idx="11"/>
          </p:nvPr>
        </p:nvSpPr>
        <p:spPr>
          <a:xfrm>
            <a:off x="1981200" y="6245225"/>
            <a:ext cx="5486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highlight>
                  <a:srgbClr val="FFFF00"/>
                </a:highlight>
              </a:rPr>
              <a:t>Horses and carriages will never be replaced !    ???</a:t>
            </a:r>
          </a:p>
        </p:txBody>
      </p:sp>
    </p:spTree>
    <p:extLst>
      <p:ext uri="{BB962C8B-B14F-4D97-AF65-F5344CB8AC3E}">
        <p14:creationId xmlns:p14="http://schemas.microsoft.com/office/powerpoint/2010/main" val="43418359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500" y="5373688"/>
            <a:ext cx="2374900" cy="114300"/>
          </a:xfrm>
          <a:prstGeom prst="rect">
            <a:avLst/>
          </a:prstGeom>
        </p:spPr>
        <p:txBody>
          <a:bodyPr lIns="0" tIns="6354" rIns="0" bIns="0">
            <a:spAutoFit/>
          </a:bodyPr>
          <a:lstStyle/>
          <a:p>
            <a:pPr marL="5777">
              <a:spcBef>
                <a:spcPts val="50"/>
              </a:spcBef>
              <a:defRPr/>
            </a:pPr>
            <a:r>
              <a:rPr sz="705" dirty="0">
                <a:solidFill>
                  <a:srgbClr val="575755"/>
                </a:solidFill>
                <a:latin typeface="Arial"/>
                <a:cs typeface="Arial"/>
              </a:rPr>
              <a:t>C</a:t>
            </a:r>
            <a:r>
              <a:rPr lang="en-US" sz="705" dirty="0">
                <a:solidFill>
                  <a:srgbClr val="575755"/>
                </a:solidFill>
                <a:latin typeface="Arial"/>
                <a:cs typeface="Arial"/>
              </a:rPr>
              <a:t>redit: Clean Disruption by Tony Seba March 17, 2016</a:t>
            </a:r>
            <a:endParaRPr sz="705" dirty="0">
              <a:latin typeface="Arial"/>
              <a:cs typeface="Arial"/>
            </a:endParaRPr>
          </a:p>
        </p:txBody>
      </p:sp>
      <p:sp>
        <p:nvSpPr>
          <p:cNvPr id="3" name="object 3"/>
          <p:cNvSpPr/>
          <p:nvPr/>
        </p:nvSpPr>
        <p:spPr>
          <a:xfrm>
            <a:off x="2627313" y="1571625"/>
            <a:ext cx="6516687" cy="4691063"/>
          </a:xfrm>
          <a:prstGeom prst="rect">
            <a:avLst/>
          </a:prstGeom>
          <a:blipFill>
            <a:blip r:embed="rId2" cstate="print"/>
            <a:stretch>
              <a:fillRect/>
            </a:stretch>
          </a:blipFill>
        </p:spPr>
        <p:txBody>
          <a:bodyPr lIns="0" tIns="0" rIns="0" bIns="0"/>
          <a:lstStyle/>
          <a:p>
            <a:pPr>
              <a:defRPr/>
            </a:pPr>
            <a:endParaRPr sz="818" dirty="0"/>
          </a:p>
        </p:txBody>
      </p:sp>
      <p:sp>
        <p:nvSpPr>
          <p:cNvPr id="4" name="object 4"/>
          <p:cNvSpPr txBox="1"/>
          <p:nvPr/>
        </p:nvSpPr>
        <p:spPr>
          <a:xfrm>
            <a:off x="338138" y="1673225"/>
            <a:ext cx="1931987" cy="369888"/>
          </a:xfrm>
          <a:prstGeom prst="rect">
            <a:avLst/>
          </a:prstGeom>
        </p:spPr>
        <p:txBody>
          <a:bodyPr lIns="0" tIns="5488" rIns="0" bIns="0">
            <a:spAutoFit/>
          </a:bodyPr>
          <a:lstStyle/>
          <a:p>
            <a:pPr marL="5777">
              <a:spcBef>
                <a:spcPts val="44"/>
              </a:spcBef>
              <a:tabLst>
                <a:tab pos="466168" algn="l"/>
                <a:tab pos="1244846" algn="l"/>
              </a:tabLst>
              <a:defRPr/>
            </a:pPr>
            <a:r>
              <a:rPr sz="2365" spc="185" dirty="0">
                <a:solidFill>
                  <a:srgbClr val="575755"/>
                </a:solidFill>
                <a:latin typeface="Arial"/>
                <a:cs typeface="Arial"/>
              </a:rPr>
              <a:t>5</a:t>
            </a:r>
            <a:r>
              <a:rPr sz="2354" spc="181" baseline="26570" dirty="0">
                <a:solidFill>
                  <a:srgbClr val="575755"/>
                </a:solidFill>
                <a:latin typeface="Arial"/>
                <a:cs typeface="Arial"/>
              </a:rPr>
              <a:t>t</a:t>
            </a:r>
            <a:r>
              <a:rPr sz="2354" baseline="26570" dirty="0">
                <a:solidFill>
                  <a:srgbClr val="575755"/>
                </a:solidFill>
                <a:latin typeface="Arial"/>
                <a:cs typeface="Arial"/>
              </a:rPr>
              <a:t>h	</a:t>
            </a:r>
            <a:r>
              <a:rPr sz="2365" spc="182" dirty="0">
                <a:solidFill>
                  <a:srgbClr val="575755"/>
                </a:solidFill>
                <a:latin typeface="Arial"/>
                <a:cs typeface="Arial"/>
              </a:rPr>
              <a:t>AV</a:t>
            </a:r>
            <a:r>
              <a:rPr sz="2365" spc="-2" dirty="0">
                <a:solidFill>
                  <a:srgbClr val="575755"/>
                </a:solidFill>
                <a:latin typeface="Arial"/>
                <a:cs typeface="Arial"/>
              </a:rPr>
              <a:t>E</a:t>
            </a:r>
            <a:r>
              <a:rPr sz="2365" dirty="0">
                <a:solidFill>
                  <a:srgbClr val="575755"/>
                </a:solidFill>
                <a:latin typeface="Arial"/>
                <a:cs typeface="Arial"/>
              </a:rPr>
              <a:t>	</a:t>
            </a:r>
            <a:r>
              <a:rPr sz="2365" spc="179" dirty="0">
                <a:solidFill>
                  <a:srgbClr val="575755"/>
                </a:solidFill>
                <a:latin typeface="Arial"/>
                <a:cs typeface="Arial"/>
              </a:rPr>
              <a:t>N</a:t>
            </a:r>
            <a:r>
              <a:rPr sz="2365" spc="182" dirty="0">
                <a:solidFill>
                  <a:srgbClr val="575755"/>
                </a:solidFill>
                <a:latin typeface="Arial"/>
                <a:cs typeface="Arial"/>
              </a:rPr>
              <a:t>Y</a:t>
            </a:r>
            <a:r>
              <a:rPr sz="2365" spc="-5" dirty="0">
                <a:solidFill>
                  <a:srgbClr val="575755"/>
                </a:solidFill>
                <a:latin typeface="Arial"/>
                <a:cs typeface="Arial"/>
              </a:rPr>
              <a:t>C</a:t>
            </a:r>
            <a:endParaRPr sz="2365" dirty="0">
              <a:latin typeface="Arial"/>
              <a:cs typeface="Arial"/>
            </a:endParaRPr>
          </a:p>
        </p:txBody>
      </p:sp>
      <p:sp>
        <p:nvSpPr>
          <p:cNvPr id="5" name="object 5"/>
          <p:cNvSpPr txBox="1">
            <a:spLocks noGrp="1"/>
          </p:cNvSpPr>
          <p:nvPr>
            <p:ph type="title"/>
          </p:nvPr>
        </p:nvSpPr>
        <p:spPr>
          <a:xfrm>
            <a:off x="449263" y="2185988"/>
            <a:ext cx="1600200" cy="871537"/>
          </a:xfrm>
        </p:spPr>
        <p:txBody>
          <a:bodyPr lIns="0" tIns="6642" rIns="0" bIns="0" rtlCol="0" anchor="b">
            <a:spAutoFit/>
          </a:bodyPr>
          <a:lstStyle/>
          <a:p>
            <a:pPr marL="5777">
              <a:spcBef>
                <a:spcPts val="52"/>
              </a:spcBef>
              <a:defRPr/>
            </a:pPr>
            <a:r>
              <a:rPr sz="5617" dirty="0">
                <a:solidFill>
                  <a:srgbClr val="FF0000"/>
                </a:solidFill>
              </a:rPr>
              <a:t>1913</a:t>
            </a:r>
          </a:p>
        </p:txBody>
      </p:sp>
      <p:sp>
        <p:nvSpPr>
          <p:cNvPr id="6" name="object 6"/>
          <p:cNvSpPr/>
          <p:nvPr/>
        </p:nvSpPr>
        <p:spPr>
          <a:xfrm>
            <a:off x="4362450" y="2705100"/>
            <a:ext cx="2017713" cy="2019300"/>
          </a:xfrm>
          <a:prstGeom prst="rect">
            <a:avLst/>
          </a:prstGeom>
          <a:blipFill>
            <a:blip r:embed="rId3" cstate="print"/>
            <a:stretch>
              <a:fillRect/>
            </a:stretch>
          </a:blipFill>
        </p:spPr>
        <p:txBody>
          <a:bodyPr lIns="0" tIns="0" rIns="0" bIns="0"/>
          <a:lstStyle/>
          <a:p>
            <a:pPr>
              <a:defRPr/>
            </a:pPr>
            <a:endParaRPr sz="818" dirty="0"/>
          </a:p>
        </p:txBody>
      </p:sp>
      <p:sp>
        <p:nvSpPr>
          <p:cNvPr id="7" name="object 7"/>
          <p:cNvSpPr/>
          <p:nvPr/>
        </p:nvSpPr>
        <p:spPr>
          <a:xfrm>
            <a:off x="4784725" y="3441700"/>
            <a:ext cx="1173163" cy="1173163"/>
          </a:xfrm>
          <a:custGeom>
            <a:avLst/>
            <a:gdLst/>
            <a:ahLst/>
            <a:cxnLst/>
            <a:rect l="l" t="t" r="r" b="b"/>
            <a:pathLst>
              <a:path w="2578734" h="2578734">
                <a:moveTo>
                  <a:pt x="0" y="1289070"/>
                </a:moveTo>
                <a:lnTo>
                  <a:pt x="889" y="1240745"/>
                </a:lnTo>
                <a:lnTo>
                  <a:pt x="3535" y="1192868"/>
                </a:lnTo>
                <a:lnTo>
                  <a:pt x="7908" y="1145471"/>
                </a:lnTo>
                <a:lnTo>
                  <a:pt x="13977" y="1098585"/>
                </a:lnTo>
                <a:lnTo>
                  <a:pt x="21709" y="1052241"/>
                </a:lnTo>
                <a:lnTo>
                  <a:pt x="31075" y="1006471"/>
                </a:lnTo>
                <a:lnTo>
                  <a:pt x="42042" y="961306"/>
                </a:lnTo>
                <a:lnTo>
                  <a:pt x="54580" y="916776"/>
                </a:lnTo>
                <a:lnTo>
                  <a:pt x="68657" y="872914"/>
                </a:lnTo>
                <a:lnTo>
                  <a:pt x="84243" y="829749"/>
                </a:lnTo>
                <a:lnTo>
                  <a:pt x="101305" y="787314"/>
                </a:lnTo>
                <a:lnTo>
                  <a:pt x="119814" y="745639"/>
                </a:lnTo>
                <a:lnTo>
                  <a:pt x="139738" y="704755"/>
                </a:lnTo>
                <a:lnTo>
                  <a:pt x="161045" y="664694"/>
                </a:lnTo>
                <a:lnTo>
                  <a:pt x="183705" y="625488"/>
                </a:lnTo>
                <a:lnTo>
                  <a:pt x="207686" y="587166"/>
                </a:lnTo>
                <a:lnTo>
                  <a:pt x="232958" y="549760"/>
                </a:lnTo>
                <a:lnTo>
                  <a:pt x="259489" y="513302"/>
                </a:lnTo>
                <a:lnTo>
                  <a:pt x="287247" y="477823"/>
                </a:lnTo>
                <a:lnTo>
                  <a:pt x="316203" y="443353"/>
                </a:lnTo>
                <a:lnTo>
                  <a:pt x="346324" y="409924"/>
                </a:lnTo>
                <a:lnTo>
                  <a:pt x="377580" y="377567"/>
                </a:lnTo>
                <a:lnTo>
                  <a:pt x="409939" y="346313"/>
                </a:lnTo>
                <a:lnTo>
                  <a:pt x="443370" y="316193"/>
                </a:lnTo>
                <a:lnTo>
                  <a:pt x="477842" y="287239"/>
                </a:lnTo>
                <a:lnTo>
                  <a:pt x="513324" y="259482"/>
                </a:lnTo>
                <a:lnTo>
                  <a:pt x="549785" y="232952"/>
                </a:lnTo>
                <a:lnTo>
                  <a:pt x="587193" y="207681"/>
                </a:lnTo>
                <a:lnTo>
                  <a:pt x="625518" y="183701"/>
                </a:lnTo>
                <a:lnTo>
                  <a:pt x="664728" y="161042"/>
                </a:lnTo>
                <a:lnTo>
                  <a:pt x="704792" y="139735"/>
                </a:lnTo>
                <a:lnTo>
                  <a:pt x="745679" y="119812"/>
                </a:lnTo>
                <a:lnTo>
                  <a:pt x="787358" y="101304"/>
                </a:lnTo>
                <a:lnTo>
                  <a:pt x="829797" y="84241"/>
                </a:lnTo>
                <a:lnTo>
                  <a:pt x="872966" y="68656"/>
                </a:lnTo>
                <a:lnTo>
                  <a:pt x="916834" y="54579"/>
                </a:lnTo>
                <a:lnTo>
                  <a:pt x="961368" y="42041"/>
                </a:lnTo>
                <a:lnTo>
                  <a:pt x="1006539" y="31074"/>
                </a:lnTo>
                <a:lnTo>
                  <a:pt x="1052314" y="21709"/>
                </a:lnTo>
                <a:lnTo>
                  <a:pt x="1098664" y="13977"/>
                </a:lnTo>
                <a:lnTo>
                  <a:pt x="1145555" y="7908"/>
                </a:lnTo>
                <a:lnTo>
                  <a:pt x="1192959" y="3535"/>
                </a:lnTo>
                <a:lnTo>
                  <a:pt x="1240842" y="889"/>
                </a:lnTo>
                <a:lnTo>
                  <a:pt x="1289175" y="0"/>
                </a:lnTo>
                <a:lnTo>
                  <a:pt x="1337501" y="889"/>
                </a:lnTo>
                <a:lnTo>
                  <a:pt x="1385378" y="3535"/>
                </a:lnTo>
                <a:lnTo>
                  <a:pt x="1432776" y="7908"/>
                </a:lnTo>
                <a:lnTo>
                  <a:pt x="1479663" y="13977"/>
                </a:lnTo>
                <a:lnTo>
                  <a:pt x="1526007" y="21709"/>
                </a:lnTo>
                <a:lnTo>
                  <a:pt x="1571779" y="31074"/>
                </a:lnTo>
                <a:lnTo>
                  <a:pt x="1616946" y="42041"/>
                </a:lnTo>
                <a:lnTo>
                  <a:pt x="1661478" y="54579"/>
                </a:lnTo>
                <a:lnTo>
                  <a:pt x="1705343" y="68656"/>
                </a:lnTo>
                <a:lnTo>
                  <a:pt x="1748510" y="84241"/>
                </a:lnTo>
                <a:lnTo>
                  <a:pt x="1790948" y="101304"/>
                </a:lnTo>
                <a:lnTo>
                  <a:pt x="1832626" y="119812"/>
                </a:lnTo>
                <a:lnTo>
                  <a:pt x="1873512" y="139735"/>
                </a:lnTo>
                <a:lnTo>
                  <a:pt x="1913576" y="161042"/>
                </a:lnTo>
                <a:lnTo>
                  <a:pt x="1952786" y="183701"/>
                </a:lnTo>
                <a:lnTo>
                  <a:pt x="1991111" y="207681"/>
                </a:lnTo>
                <a:lnTo>
                  <a:pt x="2028520" y="232952"/>
                </a:lnTo>
                <a:lnTo>
                  <a:pt x="2064981" y="259482"/>
                </a:lnTo>
                <a:lnTo>
                  <a:pt x="2100464" y="287239"/>
                </a:lnTo>
                <a:lnTo>
                  <a:pt x="2134938" y="316193"/>
                </a:lnTo>
                <a:lnTo>
                  <a:pt x="2168370" y="346313"/>
                </a:lnTo>
                <a:lnTo>
                  <a:pt x="2200731" y="377567"/>
                </a:lnTo>
                <a:lnTo>
                  <a:pt x="2231988" y="409924"/>
                </a:lnTo>
                <a:lnTo>
                  <a:pt x="2262111" y="443353"/>
                </a:lnTo>
                <a:lnTo>
                  <a:pt x="2291069" y="477823"/>
                </a:lnTo>
                <a:lnTo>
                  <a:pt x="2318830" y="513302"/>
                </a:lnTo>
                <a:lnTo>
                  <a:pt x="2345363" y="549760"/>
                </a:lnTo>
                <a:lnTo>
                  <a:pt x="2370637" y="587166"/>
                </a:lnTo>
                <a:lnTo>
                  <a:pt x="2394621" y="625488"/>
                </a:lnTo>
                <a:lnTo>
                  <a:pt x="2417283" y="664694"/>
                </a:lnTo>
                <a:lnTo>
                  <a:pt x="2438593" y="704755"/>
                </a:lnTo>
                <a:lnTo>
                  <a:pt x="2458519" y="745639"/>
                </a:lnTo>
                <a:lnTo>
                  <a:pt x="2477030" y="787314"/>
                </a:lnTo>
                <a:lnTo>
                  <a:pt x="2494095" y="829749"/>
                </a:lnTo>
                <a:lnTo>
                  <a:pt x="2509682" y="872914"/>
                </a:lnTo>
                <a:lnTo>
                  <a:pt x="2523762" y="916776"/>
                </a:lnTo>
                <a:lnTo>
                  <a:pt x="2536301" y="961306"/>
                </a:lnTo>
                <a:lnTo>
                  <a:pt x="2547270" y="1006471"/>
                </a:lnTo>
                <a:lnTo>
                  <a:pt x="2556637" y="1052241"/>
                </a:lnTo>
                <a:lnTo>
                  <a:pt x="2564371" y="1098585"/>
                </a:lnTo>
                <a:lnTo>
                  <a:pt x="2570440" y="1145471"/>
                </a:lnTo>
                <a:lnTo>
                  <a:pt x="2574814" y="1192868"/>
                </a:lnTo>
                <a:lnTo>
                  <a:pt x="2577461" y="1240745"/>
                </a:lnTo>
                <a:lnTo>
                  <a:pt x="2578350" y="1289070"/>
                </a:lnTo>
                <a:lnTo>
                  <a:pt x="2577461" y="1337403"/>
                </a:lnTo>
                <a:lnTo>
                  <a:pt x="2574814" y="1385286"/>
                </a:lnTo>
                <a:lnTo>
                  <a:pt x="2570440" y="1432690"/>
                </a:lnTo>
                <a:lnTo>
                  <a:pt x="2564371" y="1479581"/>
                </a:lnTo>
                <a:lnTo>
                  <a:pt x="2556637" y="1525931"/>
                </a:lnTo>
                <a:lnTo>
                  <a:pt x="2547270" y="1571706"/>
                </a:lnTo>
                <a:lnTo>
                  <a:pt x="2536301" y="1616877"/>
                </a:lnTo>
                <a:lnTo>
                  <a:pt x="2523762" y="1661411"/>
                </a:lnTo>
                <a:lnTo>
                  <a:pt x="2509682" y="1705279"/>
                </a:lnTo>
                <a:lnTo>
                  <a:pt x="2494095" y="1748448"/>
                </a:lnTo>
                <a:lnTo>
                  <a:pt x="2477030" y="1790887"/>
                </a:lnTo>
                <a:lnTo>
                  <a:pt x="2458519" y="1832566"/>
                </a:lnTo>
                <a:lnTo>
                  <a:pt x="2438593" y="1873453"/>
                </a:lnTo>
                <a:lnTo>
                  <a:pt x="2417283" y="1913517"/>
                </a:lnTo>
                <a:lnTo>
                  <a:pt x="2394621" y="1952727"/>
                </a:lnTo>
                <a:lnTo>
                  <a:pt x="2370637" y="1991052"/>
                </a:lnTo>
                <a:lnTo>
                  <a:pt x="2345363" y="2028461"/>
                </a:lnTo>
                <a:lnTo>
                  <a:pt x="2318830" y="2064921"/>
                </a:lnTo>
                <a:lnTo>
                  <a:pt x="2291069" y="2100403"/>
                </a:lnTo>
                <a:lnTo>
                  <a:pt x="2262111" y="2134875"/>
                </a:lnTo>
                <a:lnTo>
                  <a:pt x="2231988" y="2168307"/>
                </a:lnTo>
                <a:lnTo>
                  <a:pt x="2200731" y="2200665"/>
                </a:lnTo>
                <a:lnTo>
                  <a:pt x="2168370" y="2231921"/>
                </a:lnTo>
                <a:lnTo>
                  <a:pt x="2134938" y="2262042"/>
                </a:lnTo>
                <a:lnTo>
                  <a:pt x="2100464" y="2290998"/>
                </a:lnTo>
                <a:lnTo>
                  <a:pt x="2064981" y="2318756"/>
                </a:lnTo>
                <a:lnTo>
                  <a:pt x="2028520" y="2345287"/>
                </a:lnTo>
                <a:lnTo>
                  <a:pt x="1991111" y="2370559"/>
                </a:lnTo>
                <a:lnTo>
                  <a:pt x="1952786" y="2394540"/>
                </a:lnTo>
                <a:lnTo>
                  <a:pt x="1913576" y="2417200"/>
                </a:lnTo>
                <a:lnTo>
                  <a:pt x="1873512" y="2438507"/>
                </a:lnTo>
                <a:lnTo>
                  <a:pt x="1832626" y="2458431"/>
                </a:lnTo>
                <a:lnTo>
                  <a:pt x="1790948" y="2476940"/>
                </a:lnTo>
                <a:lnTo>
                  <a:pt x="1748510" y="2494003"/>
                </a:lnTo>
                <a:lnTo>
                  <a:pt x="1705343" y="2509588"/>
                </a:lnTo>
                <a:lnTo>
                  <a:pt x="1661478" y="2523665"/>
                </a:lnTo>
                <a:lnTo>
                  <a:pt x="1616946" y="2536203"/>
                </a:lnTo>
                <a:lnTo>
                  <a:pt x="1571779" y="2547170"/>
                </a:lnTo>
                <a:lnTo>
                  <a:pt x="1526007" y="2556536"/>
                </a:lnTo>
                <a:lnTo>
                  <a:pt x="1479663" y="2564268"/>
                </a:lnTo>
                <a:lnTo>
                  <a:pt x="1432776" y="2570337"/>
                </a:lnTo>
                <a:lnTo>
                  <a:pt x="1385378" y="2574710"/>
                </a:lnTo>
                <a:lnTo>
                  <a:pt x="1337501" y="2577356"/>
                </a:lnTo>
                <a:lnTo>
                  <a:pt x="1289175" y="2578246"/>
                </a:lnTo>
                <a:lnTo>
                  <a:pt x="1240842" y="2577356"/>
                </a:lnTo>
                <a:lnTo>
                  <a:pt x="1192959" y="2574710"/>
                </a:lnTo>
                <a:lnTo>
                  <a:pt x="1145555" y="2570337"/>
                </a:lnTo>
                <a:lnTo>
                  <a:pt x="1098664" y="2564268"/>
                </a:lnTo>
                <a:lnTo>
                  <a:pt x="1052314" y="2556536"/>
                </a:lnTo>
                <a:lnTo>
                  <a:pt x="1006539" y="2547170"/>
                </a:lnTo>
                <a:lnTo>
                  <a:pt x="961368" y="2536203"/>
                </a:lnTo>
                <a:lnTo>
                  <a:pt x="916834" y="2523665"/>
                </a:lnTo>
                <a:lnTo>
                  <a:pt x="872966" y="2509588"/>
                </a:lnTo>
                <a:lnTo>
                  <a:pt x="829797" y="2494003"/>
                </a:lnTo>
                <a:lnTo>
                  <a:pt x="787358" y="2476940"/>
                </a:lnTo>
                <a:lnTo>
                  <a:pt x="745679" y="2458431"/>
                </a:lnTo>
                <a:lnTo>
                  <a:pt x="704792" y="2438507"/>
                </a:lnTo>
                <a:lnTo>
                  <a:pt x="664728" y="2417200"/>
                </a:lnTo>
                <a:lnTo>
                  <a:pt x="625518" y="2394540"/>
                </a:lnTo>
                <a:lnTo>
                  <a:pt x="587193" y="2370559"/>
                </a:lnTo>
                <a:lnTo>
                  <a:pt x="549785" y="2345287"/>
                </a:lnTo>
                <a:lnTo>
                  <a:pt x="513324" y="2318756"/>
                </a:lnTo>
                <a:lnTo>
                  <a:pt x="477842" y="2290998"/>
                </a:lnTo>
                <a:lnTo>
                  <a:pt x="443370" y="2262042"/>
                </a:lnTo>
                <a:lnTo>
                  <a:pt x="409939" y="2231921"/>
                </a:lnTo>
                <a:lnTo>
                  <a:pt x="377580" y="2200665"/>
                </a:lnTo>
                <a:lnTo>
                  <a:pt x="346324" y="2168307"/>
                </a:lnTo>
                <a:lnTo>
                  <a:pt x="316203" y="2134875"/>
                </a:lnTo>
                <a:lnTo>
                  <a:pt x="287247" y="2100403"/>
                </a:lnTo>
                <a:lnTo>
                  <a:pt x="259489" y="2064921"/>
                </a:lnTo>
                <a:lnTo>
                  <a:pt x="232958" y="2028461"/>
                </a:lnTo>
                <a:lnTo>
                  <a:pt x="207686" y="1991052"/>
                </a:lnTo>
                <a:lnTo>
                  <a:pt x="183705" y="1952727"/>
                </a:lnTo>
                <a:lnTo>
                  <a:pt x="161045" y="1913517"/>
                </a:lnTo>
                <a:lnTo>
                  <a:pt x="139738" y="1873453"/>
                </a:lnTo>
                <a:lnTo>
                  <a:pt x="119814" y="1832566"/>
                </a:lnTo>
                <a:lnTo>
                  <a:pt x="101305" y="1790887"/>
                </a:lnTo>
                <a:lnTo>
                  <a:pt x="84243" y="1748448"/>
                </a:lnTo>
                <a:lnTo>
                  <a:pt x="68657" y="1705279"/>
                </a:lnTo>
                <a:lnTo>
                  <a:pt x="54580" y="1661411"/>
                </a:lnTo>
                <a:lnTo>
                  <a:pt x="42042" y="1616877"/>
                </a:lnTo>
                <a:lnTo>
                  <a:pt x="31075" y="1571706"/>
                </a:lnTo>
                <a:lnTo>
                  <a:pt x="21709" y="1525931"/>
                </a:lnTo>
                <a:lnTo>
                  <a:pt x="13977" y="1479581"/>
                </a:lnTo>
                <a:lnTo>
                  <a:pt x="7908" y="1432690"/>
                </a:lnTo>
                <a:lnTo>
                  <a:pt x="3535" y="1385286"/>
                </a:lnTo>
                <a:lnTo>
                  <a:pt x="889" y="1337403"/>
                </a:lnTo>
                <a:lnTo>
                  <a:pt x="0" y="1289070"/>
                </a:lnTo>
                <a:close/>
              </a:path>
            </a:pathLst>
          </a:custGeom>
          <a:ln w="73296">
            <a:solidFill>
              <a:srgbClr val="FF0000"/>
            </a:solidFill>
          </a:ln>
        </p:spPr>
        <p:txBody>
          <a:bodyPr lIns="0" tIns="0" rIns="0" bIns="0"/>
          <a:lstStyle/>
          <a:p>
            <a:pPr>
              <a:defRPr/>
            </a:pPr>
            <a:endParaRPr sz="818" dirty="0"/>
          </a:p>
        </p:txBody>
      </p:sp>
      <p:sp>
        <p:nvSpPr>
          <p:cNvPr id="8" name="object 8"/>
          <p:cNvSpPr/>
          <p:nvPr/>
        </p:nvSpPr>
        <p:spPr>
          <a:xfrm>
            <a:off x="2473325" y="5645150"/>
            <a:ext cx="1738313" cy="355600"/>
          </a:xfrm>
          <a:prstGeom prst="rect">
            <a:avLst/>
          </a:prstGeom>
          <a:blipFill>
            <a:blip r:embed="rId4" cstate="print"/>
            <a:stretch>
              <a:fillRect/>
            </a:stretch>
          </a:blipFill>
        </p:spPr>
        <p:txBody>
          <a:bodyPr lIns="0" tIns="0" rIns="0" bIns="0"/>
          <a:lstStyle/>
          <a:p>
            <a:pPr>
              <a:defRPr/>
            </a:pPr>
            <a:endParaRPr sz="818" dirty="0"/>
          </a:p>
        </p:txBody>
      </p:sp>
      <p:sp>
        <p:nvSpPr>
          <p:cNvPr id="9" name="object 9"/>
          <p:cNvSpPr/>
          <p:nvPr/>
        </p:nvSpPr>
        <p:spPr>
          <a:xfrm>
            <a:off x="2438400" y="5630863"/>
            <a:ext cx="1770063" cy="369887"/>
          </a:xfrm>
          <a:prstGeom prst="rect">
            <a:avLst/>
          </a:prstGeom>
          <a:blipFill>
            <a:blip r:embed="rId5" cstate="print"/>
            <a:stretch>
              <a:fillRect/>
            </a:stretch>
          </a:blipFill>
        </p:spPr>
        <p:txBody>
          <a:bodyPr lIns="0" tIns="0" rIns="0" bIns="0"/>
          <a:lstStyle/>
          <a:p>
            <a:pPr>
              <a:defRPr/>
            </a:pPr>
            <a:endParaRPr sz="818" dirty="0"/>
          </a:p>
        </p:txBody>
      </p:sp>
      <p:sp>
        <p:nvSpPr>
          <p:cNvPr id="10" name="object 10"/>
          <p:cNvSpPr txBox="1"/>
          <p:nvPr/>
        </p:nvSpPr>
        <p:spPr>
          <a:xfrm>
            <a:off x="2720975" y="5314950"/>
            <a:ext cx="1370013" cy="115888"/>
          </a:xfrm>
          <a:prstGeom prst="rect">
            <a:avLst/>
          </a:prstGeom>
        </p:spPr>
        <p:txBody>
          <a:bodyPr lIns="0" tIns="6354" rIns="0" bIns="0">
            <a:spAutoFit/>
          </a:bodyPr>
          <a:lstStyle/>
          <a:p>
            <a:pPr marL="5777">
              <a:spcBef>
                <a:spcPts val="50"/>
              </a:spcBef>
              <a:defRPr/>
            </a:pPr>
            <a:r>
              <a:rPr sz="705" dirty="0">
                <a:solidFill>
                  <a:srgbClr val="FDFFF8"/>
                </a:solidFill>
                <a:latin typeface="Arial"/>
                <a:cs typeface="Arial"/>
              </a:rPr>
              <a:t>George Grantham Bain</a:t>
            </a:r>
            <a:r>
              <a:rPr sz="705" spc="-2" dirty="0">
                <a:solidFill>
                  <a:srgbClr val="FDFFF8"/>
                </a:solidFill>
                <a:latin typeface="Arial"/>
                <a:cs typeface="Arial"/>
              </a:rPr>
              <a:t> </a:t>
            </a:r>
            <a:r>
              <a:rPr sz="705" dirty="0">
                <a:solidFill>
                  <a:srgbClr val="FDFFF8"/>
                </a:solidFill>
                <a:latin typeface="Arial"/>
                <a:cs typeface="Arial"/>
              </a:rPr>
              <a:t>Collection</a:t>
            </a:r>
            <a:endParaRPr sz="705" dirty="0">
              <a:latin typeface="Arial"/>
              <a:cs typeface="Arial"/>
            </a:endParaRPr>
          </a:p>
        </p:txBody>
      </p:sp>
      <p:sp>
        <p:nvSpPr>
          <p:cNvPr id="11" name="object 11"/>
          <p:cNvSpPr txBox="1"/>
          <p:nvPr/>
        </p:nvSpPr>
        <p:spPr>
          <a:xfrm>
            <a:off x="254000" y="3008313"/>
            <a:ext cx="1990725" cy="1916112"/>
          </a:xfrm>
          <a:prstGeom prst="rect">
            <a:avLst/>
          </a:prstGeom>
        </p:spPr>
        <p:txBody>
          <a:bodyPr lIns="0" tIns="6065" rIns="0" bIns="0">
            <a:spAutoFit/>
          </a:bodyPr>
          <a:lstStyle/>
          <a:p>
            <a:pPr marL="578" algn="ctr">
              <a:lnSpc>
                <a:spcPts val="3629"/>
              </a:lnSpc>
              <a:spcBef>
                <a:spcPts val="48"/>
              </a:spcBef>
              <a:defRPr/>
            </a:pPr>
            <a:r>
              <a:rPr sz="3298" dirty="0">
                <a:solidFill>
                  <a:srgbClr val="575755"/>
                </a:solidFill>
                <a:latin typeface="Arial"/>
                <a:cs typeface="Arial"/>
              </a:rPr>
              <a:t>Where</a:t>
            </a:r>
            <a:r>
              <a:rPr sz="3298" spc="-32" dirty="0">
                <a:solidFill>
                  <a:srgbClr val="575755"/>
                </a:solidFill>
                <a:latin typeface="Arial"/>
                <a:cs typeface="Arial"/>
              </a:rPr>
              <a:t> </a:t>
            </a:r>
            <a:r>
              <a:rPr sz="3298" dirty="0">
                <a:solidFill>
                  <a:srgbClr val="575755"/>
                </a:solidFill>
                <a:latin typeface="Arial"/>
                <a:cs typeface="Arial"/>
              </a:rPr>
              <a:t>is</a:t>
            </a:r>
            <a:endParaRPr sz="3298" dirty="0">
              <a:latin typeface="Arial"/>
              <a:cs typeface="Arial"/>
            </a:endParaRPr>
          </a:p>
          <a:p>
            <a:pPr marL="578" algn="ctr">
              <a:lnSpc>
                <a:spcPts val="5483"/>
              </a:lnSpc>
              <a:defRPr/>
            </a:pPr>
            <a:r>
              <a:rPr sz="5095" spc="-2" dirty="0">
                <a:solidFill>
                  <a:srgbClr val="FF0000"/>
                </a:solidFill>
                <a:latin typeface="Arial"/>
                <a:cs typeface="Arial"/>
              </a:rPr>
              <a:t>the</a:t>
            </a:r>
            <a:endParaRPr sz="5095" dirty="0">
              <a:solidFill>
                <a:srgbClr val="FF0000"/>
              </a:solidFill>
              <a:latin typeface="Arial"/>
              <a:cs typeface="Arial"/>
            </a:endParaRPr>
          </a:p>
          <a:p>
            <a:pPr algn="ctr">
              <a:lnSpc>
                <a:spcPts val="5810"/>
              </a:lnSpc>
              <a:defRPr/>
            </a:pPr>
            <a:r>
              <a:rPr sz="5095" dirty="0">
                <a:solidFill>
                  <a:srgbClr val="FF0000"/>
                </a:solidFill>
                <a:latin typeface="Arial"/>
                <a:cs typeface="Arial"/>
              </a:rPr>
              <a:t>horse?</a:t>
            </a:r>
          </a:p>
        </p:txBody>
      </p:sp>
      <p:sp>
        <p:nvSpPr>
          <p:cNvPr id="12" name="object 12"/>
          <p:cNvSpPr/>
          <p:nvPr/>
        </p:nvSpPr>
        <p:spPr>
          <a:xfrm>
            <a:off x="6084888" y="5637213"/>
            <a:ext cx="3059112" cy="363537"/>
          </a:xfrm>
          <a:prstGeom prst="rect">
            <a:avLst/>
          </a:prstGeom>
          <a:blipFill>
            <a:blip r:embed="rId6" cstate="print"/>
            <a:stretch>
              <a:fillRect/>
            </a:stretch>
          </a:blipFill>
        </p:spPr>
        <p:txBody>
          <a:bodyPr lIns="0" tIns="0" rIns="0" bIns="0"/>
          <a:lstStyle/>
          <a:p>
            <a:pPr>
              <a:defRPr/>
            </a:pPr>
            <a:endParaRPr sz="818" dirty="0"/>
          </a:p>
        </p:txBody>
      </p:sp>
      <p:sp>
        <p:nvSpPr>
          <p:cNvPr id="13" name="object 13"/>
          <p:cNvSpPr/>
          <p:nvPr/>
        </p:nvSpPr>
        <p:spPr>
          <a:xfrm>
            <a:off x="6478588" y="5683250"/>
            <a:ext cx="2665412" cy="317500"/>
          </a:xfrm>
          <a:prstGeom prst="rect">
            <a:avLst/>
          </a:prstGeom>
          <a:blipFill>
            <a:blip r:embed="rId7" cstate="print"/>
            <a:stretch>
              <a:fillRect/>
            </a:stretch>
          </a:blipFill>
        </p:spPr>
        <p:txBody>
          <a:bodyPr lIns="0" tIns="0" rIns="0" bIns="0"/>
          <a:lstStyle/>
          <a:p>
            <a:pPr>
              <a:defRPr/>
            </a:pPr>
            <a:endParaRPr sz="818" dirty="0"/>
          </a:p>
        </p:txBody>
      </p:sp>
      <p:sp>
        <p:nvSpPr>
          <p:cNvPr id="14" name="object 14"/>
          <p:cNvSpPr txBox="1"/>
          <p:nvPr/>
        </p:nvSpPr>
        <p:spPr>
          <a:xfrm>
            <a:off x="6632575" y="5314950"/>
            <a:ext cx="2357438" cy="115888"/>
          </a:xfrm>
          <a:prstGeom prst="rect">
            <a:avLst/>
          </a:prstGeom>
        </p:spPr>
        <p:txBody>
          <a:bodyPr lIns="0" tIns="6354" rIns="0" bIns="0">
            <a:spAutoFit/>
          </a:bodyPr>
          <a:lstStyle/>
          <a:p>
            <a:pPr marL="5777">
              <a:spcBef>
                <a:spcPts val="50"/>
              </a:spcBef>
              <a:defRPr/>
            </a:pPr>
            <a:r>
              <a:rPr sz="705" dirty="0">
                <a:solidFill>
                  <a:srgbClr val="FFFFFF"/>
                </a:solidFill>
                <a:latin typeface="Arial"/>
                <a:cs typeface="Arial"/>
              </a:rPr>
              <a:t>Photo: Easter 1913, New York. Fifth Avenue looking</a:t>
            </a:r>
            <a:r>
              <a:rPr sz="705" spc="23" dirty="0">
                <a:solidFill>
                  <a:srgbClr val="FFFFFF"/>
                </a:solidFill>
                <a:latin typeface="Arial"/>
                <a:cs typeface="Arial"/>
              </a:rPr>
              <a:t> </a:t>
            </a:r>
            <a:r>
              <a:rPr sz="705" dirty="0">
                <a:solidFill>
                  <a:srgbClr val="FFFFFF"/>
                </a:solidFill>
                <a:latin typeface="Arial"/>
                <a:cs typeface="Arial"/>
              </a:rPr>
              <a:t>north.</a:t>
            </a:r>
            <a:endParaRPr sz="705" dirty="0">
              <a:latin typeface="Arial"/>
              <a:cs typeface="Arial"/>
            </a:endParaRPr>
          </a:p>
        </p:txBody>
      </p:sp>
      <p:sp>
        <p:nvSpPr>
          <p:cNvPr id="15" name="object 15"/>
          <p:cNvSpPr/>
          <p:nvPr/>
        </p:nvSpPr>
        <p:spPr>
          <a:xfrm>
            <a:off x="1782763" y="4410075"/>
            <a:ext cx="3119437" cy="546100"/>
          </a:xfrm>
          <a:custGeom>
            <a:avLst/>
            <a:gdLst/>
            <a:ahLst/>
            <a:cxnLst/>
            <a:rect l="l" t="t" r="r" b="b"/>
            <a:pathLst>
              <a:path w="6835140" h="660400">
                <a:moveTo>
                  <a:pt x="0" y="659875"/>
                </a:moveTo>
                <a:lnTo>
                  <a:pt x="6834661" y="0"/>
                </a:lnTo>
              </a:path>
            </a:pathLst>
          </a:custGeom>
          <a:ln w="73296">
            <a:solidFill>
              <a:srgbClr val="FF0000"/>
            </a:solidFill>
          </a:ln>
        </p:spPr>
        <p:txBody>
          <a:bodyPr lIns="0" tIns="0" rIns="0" bIns="0"/>
          <a:lstStyle/>
          <a:p>
            <a:pPr>
              <a:defRPr/>
            </a:pPr>
            <a:endParaRPr sz="818" dirty="0"/>
          </a:p>
        </p:txBody>
      </p:sp>
      <p:sp>
        <p:nvSpPr>
          <p:cNvPr id="28688" name="Slide Number Placeholder 15"/>
          <p:cNvSpPr>
            <a:spLocks noGrp="1"/>
          </p:cNvSpPr>
          <p:nvPr>
            <p:ph type="sldNum" sz="quarter" idx="12"/>
          </p:nvPr>
        </p:nvSpPr>
        <p:spPr>
          <a:xfrm>
            <a:off x="6988728"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14</a:t>
            </a:r>
          </a:p>
        </p:txBody>
      </p:sp>
      <p:pic>
        <p:nvPicPr>
          <p:cNvPr id="2868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463"/>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228600"/>
            <a:ext cx="3090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Footer Placeholder 1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highlight>
                  <a:srgbClr val="FFFF00"/>
                </a:highlight>
              </a:rPr>
              <a:t>Where is the Horse?????</a:t>
            </a:r>
          </a:p>
        </p:txBody>
      </p:sp>
    </p:spTree>
    <p:extLst>
      <p:ext uri="{BB962C8B-B14F-4D97-AF65-F5344CB8AC3E}">
        <p14:creationId xmlns:p14="http://schemas.microsoft.com/office/powerpoint/2010/main" val="250345309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noChangeArrowheads="1"/>
          </p:cNvSpPr>
          <p:nvPr>
            <p:ph type="title"/>
          </p:nvPr>
        </p:nvSpPr>
        <p:spPr>
          <a:xfrm rot="10800000" flipV="1">
            <a:off x="304800" y="1640682"/>
            <a:ext cx="5638800" cy="609600"/>
          </a:xfrm>
        </p:spPr>
        <p:txBody>
          <a:bodyPr/>
          <a:lstStyle/>
          <a:p>
            <a:r>
              <a:rPr lang="en-US" altLang="en-US" b="1" dirty="0">
                <a:latin typeface="Arial" panose="020B0604020202020204" pitchFamily="34" charset="0"/>
              </a:rPr>
              <a:t>iPhone vs Technology 2007 </a:t>
            </a:r>
          </a:p>
        </p:txBody>
      </p:sp>
      <p:sp>
        <p:nvSpPr>
          <p:cNvPr id="29699" name="Slide Number Placeholder 1"/>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15</a:t>
            </a:r>
          </a:p>
        </p:txBody>
      </p:sp>
      <p:pic>
        <p:nvPicPr>
          <p:cNvPr id="297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637" y="2481809"/>
            <a:ext cx="5546725"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04800" y="5626397"/>
            <a:ext cx="8305800" cy="590931"/>
          </a:xfrm>
          <a:prstGeom prst="rect">
            <a:avLst/>
          </a:prstGeom>
          <a:noFill/>
          <a:ln>
            <a:solidFill>
              <a:schemeClr val="bg2">
                <a:lumMod val="75000"/>
              </a:schemeClr>
            </a:solidFill>
          </a:ln>
        </p:spPr>
        <p:txBody>
          <a:bodyPr>
            <a:spAutoFit/>
          </a:bodyPr>
          <a:lstStyle/>
          <a:p>
            <a:pPr algn="ctr">
              <a:lnSpc>
                <a:spcPct val="90000"/>
              </a:lnSpc>
              <a:spcBef>
                <a:spcPct val="30000"/>
              </a:spcBef>
              <a:buClr>
                <a:prstClr val="black"/>
              </a:buClr>
              <a:defRPr/>
            </a:pPr>
            <a:r>
              <a:rPr lang="en-US" b="1" i="1" dirty="0">
                <a:solidFill>
                  <a:srgbClr val="1115AB"/>
                </a:solidFill>
              </a:rPr>
              <a:t>The iPhone is only 14 years old, can you remember life prior to smartphones? What happened to all of those products/companies?</a:t>
            </a:r>
          </a:p>
        </p:txBody>
      </p:sp>
      <p:pic>
        <p:nvPicPr>
          <p:cNvPr id="2970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4538" y="228600"/>
            <a:ext cx="30908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93752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noChangeArrowheads="1"/>
          </p:cNvSpPr>
          <p:nvPr>
            <p:ph type="title"/>
          </p:nvPr>
        </p:nvSpPr>
        <p:spPr>
          <a:xfrm>
            <a:off x="723900" y="1336675"/>
            <a:ext cx="7696200" cy="914400"/>
          </a:xfrm>
        </p:spPr>
        <p:txBody>
          <a:bodyPr/>
          <a:lstStyle/>
          <a:p>
            <a:r>
              <a:rPr lang="en-US" altLang="en-US" sz="2000" b="1" dirty="0">
                <a:latin typeface="Arial" panose="020B0604020202020204" pitchFamily="34" charset="0"/>
              </a:rPr>
              <a:t>Why do we fail to anticipate disruptions and why do we not discuss how events may affect us and our business?</a:t>
            </a:r>
          </a:p>
        </p:txBody>
      </p:sp>
      <p:sp>
        <p:nvSpPr>
          <p:cNvPr id="31747" name="object 7"/>
          <p:cNvSpPr>
            <a:spLocks noGrp="1" noChangeArrowheads="1"/>
          </p:cNvSpPr>
          <p:nvPr>
            <p:ph idx="1"/>
          </p:nvPr>
        </p:nvSpPr>
        <p:spPr>
          <a:xfrm>
            <a:off x="-228600" y="2527300"/>
            <a:ext cx="9144000" cy="2540000"/>
          </a:xfrm>
        </p:spPr>
        <p:txBody>
          <a:bodyPr lIns="0" tIns="0" rIns="0" bIns="0">
            <a:spAutoFit/>
          </a:bodyPr>
          <a:lstStyle/>
          <a:p>
            <a:pPr marL="835025" indent="0">
              <a:lnSpc>
                <a:spcPct val="110000"/>
              </a:lnSpc>
              <a:spcBef>
                <a:spcPts val="75"/>
              </a:spcBef>
              <a:buFontTx/>
              <a:buNone/>
            </a:pPr>
            <a:r>
              <a:rPr lang="en-US" altLang="en-US" sz="1500" b="1" dirty="0">
                <a:latin typeface="Arial" panose="020B0604020202020204" pitchFamily="34" charset="0"/>
              </a:rPr>
              <a:t>Why do smart people at smart organizations consistently fail to anticipate or lead market </a:t>
            </a:r>
          </a:p>
          <a:p>
            <a:pPr marL="835025" indent="0">
              <a:lnSpc>
                <a:spcPct val="110000"/>
              </a:lnSpc>
              <a:spcBef>
                <a:spcPts val="75"/>
              </a:spcBef>
              <a:buFontTx/>
              <a:buNone/>
            </a:pPr>
            <a:r>
              <a:rPr lang="en-US" altLang="en-US" sz="1500" b="1" dirty="0">
                <a:latin typeface="Arial" panose="020B0604020202020204" pitchFamily="34" charset="0"/>
              </a:rPr>
              <a:t>disruptions?</a:t>
            </a:r>
          </a:p>
          <a:p>
            <a:pPr marL="835025" indent="0">
              <a:lnSpc>
                <a:spcPct val="110000"/>
              </a:lnSpc>
              <a:spcBef>
                <a:spcPts val="75"/>
              </a:spcBef>
              <a:buFontTx/>
              <a:buNone/>
            </a:pPr>
            <a:r>
              <a:rPr lang="en-US" altLang="en-US" sz="1500" dirty="0">
                <a:latin typeface="Arial" panose="020B0604020202020204" pitchFamily="34" charset="0"/>
              </a:rPr>
              <a:t>It’s usually the ‘experts’ and ‘insiders’  who dismiss Disruptive Opportunities</a:t>
            </a:r>
          </a:p>
          <a:p>
            <a:pPr marL="835025" indent="0">
              <a:lnSpc>
                <a:spcPct val="110000"/>
              </a:lnSpc>
              <a:spcBef>
                <a:spcPts val="75"/>
              </a:spcBef>
              <a:buFontTx/>
              <a:buNone/>
            </a:pPr>
            <a:r>
              <a:rPr lang="en-US" altLang="en-US" sz="1500" dirty="0">
                <a:latin typeface="Arial" panose="020B0604020202020204" pitchFamily="34" charset="0"/>
              </a:rPr>
              <a:t>Example:</a:t>
            </a:r>
          </a:p>
          <a:p>
            <a:pPr marL="835025" indent="0">
              <a:lnSpc>
                <a:spcPct val="110000"/>
              </a:lnSpc>
              <a:spcBef>
                <a:spcPts val="75"/>
              </a:spcBef>
              <a:buFontTx/>
              <a:buNone/>
            </a:pPr>
            <a:r>
              <a:rPr lang="en-US" altLang="en-US" sz="1500" b="1" dirty="0">
                <a:latin typeface="Arial" panose="020B0604020202020204" pitchFamily="34" charset="0"/>
                <a:cs typeface="Arial" panose="020B0604020202020204" pitchFamily="34" charset="0"/>
              </a:rPr>
              <a:t>‘Expert’ Disruption Forecasts</a:t>
            </a:r>
            <a:endParaRPr lang="en-US" altLang="en-US" sz="1500" dirty="0">
              <a:latin typeface="Arial" panose="020B0604020202020204" pitchFamily="34" charset="0"/>
              <a:cs typeface="Arial" panose="020B0604020202020204" pitchFamily="34" charset="0"/>
            </a:endParaRPr>
          </a:p>
          <a:p>
            <a:pPr marL="835025" indent="0">
              <a:lnSpc>
                <a:spcPct val="110000"/>
              </a:lnSpc>
              <a:spcBef>
                <a:spcPts val="75"/>
              </a:spcBef>
              <a:buFontTx/>
              <a:buNone/>
            </a:pPr>
            <a:r>
              <a:rPr lang="en-US" altLang="en-US" sz="1500" dirty="0">
                <a:latin typeface="Arial" panose="020B0604020202020204" pitchFamily="34" charset="0"/>
                <a:cs typeface="Arial" panose="020B0604020202020204" pitchFamily="34" charset="0"/>
              </a:rPr>
              <a:t>In the mid-1980s AT&amp;T hired McKinsey &amp; Co to forecast cell phone adoption by </a:t>
            </a:r>
          </a:p>
          <a:p>
            <a:pPr marL="835025" indent="0">
              <a:lnSpc>
                <a:spcPct val="110000"/>
              </a:lnSpc>
              <a:spcBef>
                <a:spcPts val="75"/>
              </a:spcBef>
              <a:buFontTx/>
              <a:buNone/>
            </a:pPr>
            <a:r>
              <a:rPr lang="en-US" altLang="en-US" sz="1500" dirty="0">
                <a:latin typeface="Arial" panose="020B0604020202020204" pitchFamily="34" charset="0"/>
                <a:cs typeface="Arial" panose="020B0604020202020204" pitchFamily="34" charset="0"/>
              </a:rPr>
              <a:t>the year 2000</a:t>
            </a:r>
          </a:p>
          <a:p>
            <a:pPr marL="835025" indent="0">
              <a:lnSpc>
                <a:spcPct val="110000"/>
              </a:lnSpc>
              <a:spcBef>
                <a:spcPts val="75"/>
              </a:spcBef>
              <a:buFontTx/>
              <a:buNone/>
            </a:pPr>
            <a:endParaRPr lang="en-US" altLang="en-US" sz="1800" dirty="0">
              <a:latin typeface="Arial" panose="020B0604020202020204" pitchFamily="34" charset="0"/>
              <a:cs typeface="Arial" panose="020B0604020202020204" pitchFamily="34" charset="0"/>
            </a:endParaRPr>
          </a:p>
          <a:p>
            <a:pPr marL="835025" indent="0">
              <a:lnSpc>
                <a:spcPct val="110000"/>
              </a:lnSpc>
              <a:spcBef>
                <a:spcPts val="75"/>
              </a:spcBef>
              <a:buFontTx/>
              <a:buNone/>
            </a:pPr>
            <a:endParaRPr lang="en-US" altLang="en-US" sz="2100" dirty="0">
              <a:latin typeface="Arial" panose="020B0604020202020204" pitchFamily="34" charset="0"/>
            </a:endParaRPr>
          </a:p>
        </p:txBody>
      </p:sp>
      <p:pic>
        <p:nvPicPr>
          <p:cNvPr id="3174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38" y="4627562"/>
            <a:ext cx="200183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6171" y="4683125"/>
            <a:ext cx="26860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9"/>
          <p:cNvSpPr txBox="1"/>
          <p:nvPr/>
        </p:nvSpPr>
        <p:spPr>
          <a:xfrm>
            <a:off x="6233334" y="4627562"/>
            <a:ext cx="2251075" cy="568325"/>
          </a:xfrm>
          <a:prstGeom prst="rect">
            <a:avLst/>
          </a:prstGeom>
        </p:spPr>
        <p:txBody>
          <a:bodyPr lIns="0" tIns="13338" rIns="0" bIns="0">
            <a:spAutoFit/>
          </a:bodyPr>
          <a:lstStyle/>
          <a:p>
            <a:pPr marL="9528">
              <a:spcBef>
                <a:spcPts val="105"/>
              </a:spcBef>
              <a:defRPr/>
            </a:pPr>
            <a:r>
              <a:rPr spc="8" dirty="0">
                <a:solidFill>
                  <a:srgbClr val="575755"/>
                </a:solidFill>
                <a:highlight>
                  <a:srgbClr val="FFFF00"/>
                </a:highlight>
                <a:latin typeface="Arial"/>
                <a:cs typeface="Arial"/>
              </a:rPr>
              <a:t>They </a:t>
            </a:r>
            <a:r>
              <a:rPr spc="11" dirty="0">
                <a:solidFill>
                  <a:srgbClr val="575755"/>
                </a:solidFill>
                <a:highlight>
                  <a:srgbClr val="FFFF00"/>
                </a:highlight>
                <a:latin typeface="Arial"/>
                <a:cs typeface="Arial"/>
              </a:rPr>
              <a:t>were</a:t>
            </a:r>
            <a:r>
              <a:rPr spc="-30" dirty="0">
                <a:solidFill>
                  <a:srgbClr val="575755"/>
                </a:solidFill>
                <a:highlight>
                  <a:srgbClr val="FFFF00"/>
                </a:highlight>
                <a:latin typeface="Arial"/>
                <a:cs typeface="Arial"/>
              </a:rPr>
              <a:t> </a:t>
            </a:r>
            <a:r>
              <a:rPr b="1" spc="8" dirty="0">
                <a:solidFill>
                  <a:srgbClr val="575755"/>
                </a:solidFill>
                <a:highlight>
                  <a:srgbClr val="FFFF00"/>
                </a:highlight>
                <a:latin typeface="Arial"/>
                <a:cs typeface="Arial"/>
              </a:rPr>
              <a:t>off</a:t>
            </a:r>
            <a:endParaRPr dirty="0">
              <a:highlight>
                <a:srgbClr val="FFFF00"/>
              </a:highlight>
              <a:latin typeface="Arial"/>
              <a:cs typeface="Arial"/>
            </a:endParaRPr>
          </a:p>
          <a:p>
            <a:pPr marL="40492">
              <a:spcBef>
                <a:spcPts val="38"/>
              </a:spcBef>
              <a:defRPr/>
            </a:pPr>
            <a:r>
              <a:rPr spc="11" dirty="0">
                <a:solidFill>
                  <a:srgbClr val="575755"/>
                </a:solidFill>
                <a:highlight>
                  <a:srgbClr val="FFFF00"/>
                </a:highlight>
                <a:latin typeface="Arial"/>
                <a:cs typeface="Arial"/>
              </a:rPr>
              <a:t>by a </a:t>
            </a:r>
            <a:r>
              <a:rPr spc="8" dirty="0">
                <a:solidFill>
                  <a:srgbClr val="575755"/>
                </a:solidFill>
                <a:highlight>
                  <a:srgbClr val="FFFF00"/>
                </a:highlight>
                <a:latin typeface="Arial"/>
                <a:cs typeface="Arial"/>
              </a:rPr>
              <a:t>factor</a:t>
            </a:r>
            <a:r>
              <a:rPr spc="-53" dirty="0">
                <a:solidFill>
                  <a:srgbClr val="575755"/>
                </a:solidFill>
                <a:highlight>
                  <a:srgbClr val="FFFF00"/>
                </a:highlight>
                <a:latin typeface="Arial"/>
                <a:cs typeface="Arial"/>
              </a:rPr>
              <a:t> </a:t>
            </a:r>
            <a:r>
              <a:rPr spc="4" dirty="0">
                <a:solidFill>
                  <a:srgbClr val="575755"/>
                </a:solidFill>
                <a:highlight>
                  <a:srgbClr val="FFFF00"/>
                </a:highlight>
                <a:latin typeface="Arial"/>
                <a:cs typeface="Arial"/>
              </a:rPr>
              <a:t>of:</a:t>
            </a:r>
            <a:r>
              <a:rPr lang="en-US" spc="4" dirty="0">
                <a:solidFill>
                  <a:srgbClr val="575755"/>
                </a:solidFill>
                <a:highlight>
                  <a:srgbClr val="FFFF00"/>
                </a:highlight>
                <a:latin typeface="Arial"/>
                <a:cs typeface="Arial"/>
              </a:rPr>
              <a:t> 120X *</a:t>
            </a:r>
            <a:endParaRPr dirty="0">
              <a:highlight>
                <a:srgbClr val="FFFF00"/>
              </a:highlight>
              <a:latin typeface="Arial"/>
              <a:cs typeface="Arial"/>
            </a:endParaRPr>
          </a:p>
        </p:txBody>
      </p:sp>
      <p:sp>
        <p:nvSpPr>
          <p:cNvPr id="3175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16</a:t>
            </a:r>
          </a:p>
        </p:txBody>
      </p:sp>
      <p:sp>
        <p:nvSpPr>
          <p:cNvPr id="10" name="object 2"/>
          <p:cNvSpPr txBox="1"/>
          <p:nvPr/>
        </p:nvSpPr>
        <p:spPr>
          <a:xfrm>
            <a:off x="112713" y="6500813"/>
            <a:ext cx="2374900" cy="114300"/>
          </a:xfrm>
          <a:prstGeom prst="rect">
            <a:avLst/>
          </a:prstGeom>
        </p:spPr>
        <p:txBody>
          <a:bodyPr lIns="0" tIns="6354" rIns="0" bIns="0">
            <a:spAutoFit/>
          </a:bodyPr>
          <a:lstStyle/>
          <a:p>
            <a:pPr marL="5777">
              <a:spcBef>
                <a:spcPts val="50"/>
              </a:spcBef>
              <a:defRPr/>
            </a:pPr>
            <a:r>
              <a:rPr sz="705" dirty="0">
                <a:solidFill>
                  <a:srgbClr val="575755"/>
                </a:solidFill>
                <a:latin typeface="Arial"/>
                <a:cs typeface="Arial"/>
              </a:rPr>
              <a:t>C</a:t>
            </a:r>
            <a:r>
              <a:rPr lang="en-US" sz="705" dirty="0">
                <a:solidFill>
                  <a:srgbClr val="575755"/>
                </a:solidFill>
                <a:latin typeface="Arial"/>
                <a:cs typeface="Arial"/>
              </a:rPr>
              <a:t>redit: Clean Disruption by Tony Seba March 17, 2016</a:t>
            </a:r>
            <a:endParaRPr sz="705" dirty="0">
              <a:latin typeface="Arial"/>
              <a:cs typeface="Arial"/>
            </a:endParaRPr>
          </a:p>
        </p:txBody>
      </p:sp>
      <p:sp>
        <p:nvSpPr>
          <p:cNvPr id="9" name="TextBox 8"/>
          <p:cNvSpPr txBox="1"/>
          <p:nvPr/>
        </p:nvSpPr>
        <p:spPr>
          <a:xfrm>
            <a:off x="92440" y="5891111"/>
            <a:ext cx="8834437" cy="646113"/>
          </a:xfrm>
          <a:prstGeom prst="rect">
            <a:avLst/>
          </a:prstGeom>
          <a:noFill/>
          <a:ln>
            <a:solidFill>
              <a:schemeClr val="bg2">
                <a:lumMod val="75000"/>
              </a:schemeClr>
            </a:solidFill>
          </a:ln>
        </p:spPr>
        <p:txBody>
          <a:bodyPr>
            <a:spAutoFit/>
          </a:bodyPr>
          <a:lstStyle/>
          <a:p>
            <a:pPr algn="ctr">
              <a:lnSpc>
                <a:spcPct val="90000"/>
              </a:lnSpc>
              <a:spcBef>
                <a:spcPct val="30000"/>
              </a:spcBef>
              <a:buClr>
                <a:prstClr val="black"/>
              </a:buClr>
              <a:defRPr/>
            </a:pPr>
            <a:r>
              <a:rPr lang="en-US" sz="2000" b="1" i="1" dirty="0">
                <a:solidFill>
                  <a:srgbClr val="1115AB"/>
                </a:solidFill>
              </a:rPr>
              <a:t>What about Kodak, Garmin, pagers, day </a:t>
            </a:r>
            <a:r>
              <a:rPr lang="en-US" b="1" i="1" dirty="0">
                <a:solidFill>
                  <a:srgbClr val="1115AB"/>
                </a:solidFill>
              </a:rPr>
              <a:t>planners</a:t>
            </a:r>
            <a:r>
              <a:rPr lang="en-US" sz="2000" b="1" i="1" dirty="0">
                <a:solidFill>
                  <a:srgbClr val="1115AB"/>
                </a:solidFill>
              </a:rPr>
              <a:t> and all of the products that don’t exist today and how it affected our business?</a:t>
            </a:r>
          </a:p>
        </p:txBody>
      </p:sp>
      <p:pic>
        <p:nvPicPr>
          <p:cNvPr id="3175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24538" y="228600"/>
            <a:ext cx="30908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57020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sldNum" sz="quarter" idx="10"/>
          </p:nvPr>
        </p:nvSpPr>
        <p:spPr>
          <a:xfrm>
            <a:off x="7010400" y="633760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solidFill>
                  <a:srgbClr val="000000"/>
                </a:solidFill>
              </a:rPr>
              <a:t> </a:t>
            </a:r>
            <a:fld id="{25583CB7-3F6B-4CCD-9CA4-7B088E0221CA}" type="slidenum">
              <a:rPr lang="en-US" altLang="en-US" sz="1400" smtClean="0">
                <a:solidFill>
                  <a:srgbClr val="000000"/>
                </a:solidFill>
              </a:rPr>
              <a:pPr>
                <a:spcBef>
                  <a:spcPct val="0"/>
                </a:spcBef>
                <a:buFontTx/>
                <a:buNone/>
              </a:pPr>
              <a:t>18</a:t>
            </a:fld>
            <a:endParaRPr lang="en-US" altLang="en-US" sz="1400" dirty="0">
              <a:solidFill>
                <a:srgbClr val="000000"/>
              </a:solidFill>
            </a:endParaRPr>
          </a:p>
        </p:txBody>
      </p:sp>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65275"/>
            <a:ext cx="8001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eader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A2015543-0F40-44CC-AEFB-B67BD51810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0268" y="365891"/>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sldNum" sz="quarter" idx="10"/>
          </p:nvPr>
        </p:nvSpPr>
        <p:spPr>
          <a:xfrm>
            <a:off x="6991525" y="6354762"/>
            <a:ext cx="2152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solidFill>
                  <a:srgbClr val="000000"/>
                </a:solidFill>
              </a:rPr>
              <a:t> 18</a:t>
            </a:r>
          </a:p>
        </p:txBody>
      </p:sp>
      <p:pic>
        <p:nvPicPr>
          <p:cNvPr id="368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16138"/>
            <a:ext cx="7878763"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9"/>
          <p:cNvSpPr>
            <a:spLocks noGrp="1"/>
          </p:cNvSpPr>
          <p:nvPr>
            <p:ph type="title"/>
          </p:nvPr>
        </p:nvSpPr>
        <p:spPr>
          <a:xfrm rot="10800000" flipV="1">
            <a:off x="2000250" y="1577975"/>
            <a:ext cx="5143500" cy="544513"/>
          </a:xfrm>
          <a:ln w="38100">
            <a:solidFill>
              <a:schemeClr val="accent2">
                <a:lumMod val="75000"/>
              </a:schemeClr>
            </a:solidFill>
          </a:ln>
        </p:spPr>
        <p:txBody>
          <a:bodyPr/>
          <a:lstStyle/>
          <a:p>
            <a:pPr>
              <a:defRPr/>
            </a:pPr>
            <a:r>
              <a:rPr lang="en-US" altLang="en-US" sz="2400" b="1" i="1" dirty="0">
                <a:latin typeface="Arial" panose="020B0604020202020204" pitchFamily="34" charset="0"/>
              </a:rPr>
              <a:t>Retail Storefront Closings 2017</a:t>
            </a:r>
          </a:p>
        </p:txBody>
      </p:sp>
      <p:pic>
        <p:nvPicPr>
          <p:cNvPr id="36869" name="Picture 2" descr="Header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D26AE472-5065-4BB2-A0CF-268A792F9D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0268" y="365891"/>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0" y="609600"/>
            <a:ext cx="9031288" cy="87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dirty="0"/>
              <a:t>			</a:t>
            </a:r>
            <a:endParaRPr lang="en-US" altLang="en-US" sz="18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4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4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4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4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400" i="1" dirty="0">
              <a:solidFill>
                <a:srgbClr val="1115AB"/>
              </a:solidFill>
              <a:latin typeface="Times New Roman" panose="02020603050405020304" pitchFamily="18" charset="0"/>
              <a:cs typeface="Times New Roman" panose="02020603050405020304" pitchFamily="18" charset="0"/>
            </a:endParaRPr>
          </a:p>
          <a:p>
            <a:pPr>
              <a:buNone/>
            </a:pPr>
            <a:endParaRPr lang="en-US" altLang="en-US" sz="1400" i="1" dirty="0">
              <a:solidFill>
                <a:srgbClr val="1115AB"/>
              </a:solidFill>
              <a:latin typeface="Times New Roman" panose="02020603050405020304" pitchFamily="18" charset="0"/>
              <a:cs typeface="Times New Roman" panose="02020603050405020304" pitchFamily="18" charset="0"/>
            </a:endParaRPr>
          </a:p>
          <a:p>
            <a:pPr>
              <a:buNone/>
            </a:pPr>
            <a:endParaRPr lang="en-US" altLang="en-US" sz="1400" i="1" dirty="0">
              <a:solidFill>
                <a:srgbClr val="1115AB"/>
              </a:solidFill>
              <a:latin typeface="Times New Roman" panose="02020603050405020304" pitchFamily="18" charset="0"/>
              <a:cs typeface="Times New Roman" panose="02020603050405020304" pitchFamily="18" charset="0"/>
            </a:endParaRPr>
          </a:p>
          <a:p>
            <a:r>
              <a:rPr lang="en-US" sz="1000" dirty="0"/>
              <a:t>Joseph Bione is President and founder of the Whitehall Group with over 35+ years of experience in Transition Planning, manufacturing and   restructuring. Mr. </a:t>
            </a:r>
            <a:r>
              <a:rPr lang="en-US" sz="1000" dirty="0" err="1"/>
              <a:t>Bione’s</a:t>
            </a:r>
            <a:r>
              <a:rPr lang="en-US" sz="1000" dirty="0"/>
              <a:t> expertise includes the areas of operations, finance, reengineering, enterprise lean, continuous improvement and supply chain management. The Whitehall Group provides services to companies in transition or trouble. </a:t>
            </a:r>
          </a:p>
          <a:p>
            <a:pPr>
              <a:buNone/>
            </a:pPr>
            <a:endParaRPr lang="en-US" sz="1000" dirty="0"/>
          </a:p>
          <a:p>
            <a:r>
              <a:rPr lang="en-US" sz="1000" dirty="0"/>
              <a:t>In industry, Mr. Bione has served as Interim CEO/President for many clients during transition and return to profitability, including CMI Holdings, Venture Industries, Talon Automotive Group, Como Plastics, Detroit Plastic Molding and Kuhlman Automotive Group. He is currently serving as Interim President/CEO for American Special Vehicle Cars, (ASC) where he has won the 2016 Manufacturing Leadership Award (ML100) for Visionary Leadership. He was recently engaged as EVP of Operations at Constar, Inc. a $500MM manufacturing company, working with a team on restructuring the company, where he won the 2012 Manufacturing Leadership 100 (ML 100) Award for Turnarounds. Mr. Bione is on the Governors’ list of potential Emergency Managers and Whitehall has been approved by the State of Michigan as an approved “Turnaround and Restructuring” resource. (Contract # 271B4300019)</a:t>
            </a:r>
          </a:p>
          <a:p>
            <a:pPr>
              <a:buNone/>
            </a:pPr>
            <a:endParaRPr lang="en-US" sz="1000" dirty="0"/>
          </a:p>
          <a:p>
            <a:r>
              <a:rPr lang="en-US" sz="1000" dirty="0"/>
              <a:t>Mr. Bione started his manufacturing career in “Erie, PA” at the Jacob Haller Company, AMSCO and then Johnson Controls, where he served as VP &amp; General Manager for both the Automotive Group and Beverage Bottle Division and at the American Sterilizer Company, as Director of Operations for the Medical Products Division. Mr. Bione was also a Partner at Deloitte Consulting in the Automotive, Supply Chain and Restructuring Practices with Global Account Responsibility for DaimlerChrysler and co-leadership of the Global Automotive Practice.</a:t>
            </a:r>
          </a:p>
          <a:p>
            <a:pPr>
              <a:buNone/>
            </a:pPr>
            <a:endParaRPr lang="en-US" sz="1000" dirty="0"/>
          </a:p>
          <a:p>
            <a:r>
              <a:rPr lang="en-US" sz="1000" dirty="0"/>
              <a:t>Mr. Bione is a frequent speaker at industry events, including the MICPA Management and Information Business Show, the Automotive News APD Motor Vehicle Metal Resins Conference and the OESA “Best Practices” Regional Meetings. He also contributed two guest columns in both the TMA newsletter and at the OESA Annual Outlook Conference. He participated in </a:t>
            </a:r>
            <a:r>
              <a:rPr lang="en-US" sz="1000" dirty="0" err="1"/>
              <a:t>Powerplex</a:t>
            </a:r>
            <a:r>
              <a:rPr lang="en-US" sz="1000" dirty="0"/>
              <a:t> as a guest speaker, the Automotive Supplier Finance Summit, and Eastern Michigan’s College of Business’ Ethos Week. Besides speaking, Mr. Bione has authored a series of four (4) articles in addressing the “Business Transition Issues” that companies are facing today featured in Business Management Magazine.</a:t>
            </a:r>
          </a:p>
          <a:p>
            <a:pPr>
              <a:buNone/>
            </a:pPr>
            <a:endParaRPr lang="en-US" sz="1000" dirty="0"/>
          </a:p>
          <a:p>
            <a:r>
              <a:rPr lang="en-US" sz="1000" dirty="0"/>
              <a:t>Mr. Bione was an Advisory Board Member of Gannon University’s Business &amp; Engineering Programs, University of Detroit Mercy’s Turnaround Management M.B.A. program, Eastern Michigan University’s Supply Chain Management program. He is currently a member of the Erie Chamber of Commerce and sits on an advisory board at the Children’s Hospital of Michigan Foundation. Mr. Bione earned his B.S. in Business Management with a minor in Engineering, an M.B.A. in Organizational Behavior, and the “Distinguished Alumni Award” from Gannon University in Erie, PA. His certifications include the CPM (Purchasing), CPIM (Production Control &amp; Inventory), and is a longtime member of the Turnaround Management Association. (TMA) </a:t>
            </a:r>
          </a:p>
          <a:p>
            <a:pPr>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000" i="1" dirty="0">
              <a:solidFill>
                <a:srgbClr val="1115AB"/>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1000" dirty="0">
              <a:solidFill>
                <a:srgbClr val="1115AB"/>
              </a:solidFill>
              <a:latin typeface="Times New Roman" panose="02020603050405020304" pitchFamily="18" charset="0"/>
              <a:cs typeface="Times New Roman" panose="02020603050405020304" pitchFamily="18" charset="0"/>
            </a:endParaRPr>
          </a:p>
        </p:txBody>
      </p:sp>
      <p:pic>
        <p:nvPicPr>
          <p:cNvPr id="20484" name="Picture 2" descr="Description: http://www.whitehallgroupllc.com/i/wh_joebi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21336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C9A10996-16AD-4001-A6E3-B073D38921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78119"/>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5825" y="1657350"/>
            <a:ext cx="7435850" cy="468313"/>
          </a:xfrm>
        </p:spPr>
        <p:txBody>
          <a:bodyPr lIns="0" tIns="7221" rIns="0" bIns="0" rtlCol="0" anchor="b">
            <a:spAutoFit/>
          </a:bodyPr>
          <a:lstStyle/>
          <a:p>
            <a:pPr marL="5777">
              <a:spcBef>
                <a:spcPts val="57"/>
              </a:spcBef>
              <a:defRPr/>
            </a:pPr>
            <a:r>
              <a:rPr lang="en-US" sz="3001" b="1" spc="2" dirty="0">
                <a:solidFill>
                  <a:srgbClr val="053952"/>
                </a:solidFill>
                <a:cs typeface="Arial"/>
              </a:rPr>
              <a:t>Disruption in the Auto Industry is here</a:t>
            </a:r>
            <a:endParaRPr sz="3001" dirty="0">
              <a:cs typeface="Arial"/>
            </a:endParaRPr>
          </a:p>
        </p:txBody>
      </p:sp>
      <p:sp>
        <p:nvSpPr>
          <p:cNvPr id="34819" name="object 3"/>
          <p:cNvSpPr txBox="1">
            <a:spLocks noChangeArrowheads="1"/>
          </p:cNvSpPr>
          <p:nvPr/>
        </p:nvSpPr>
        <p:spPr bwMode="auto">
          <a:xfrm>
            <a:off x="684213" y="2212975"/>
            <a:ext cx="441801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767" rIns="0" bIns="0">
            <a:spAutoFit/>
          </a:bodyPr>
          <a:lstStyle>
            <a:lvl1pPr marL="209550" indent="-2047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1788"/>
              </a:lnSpc>
              <a:spcBef>
                <a:spcPts val="350"/>
              </a:spcBef>
              <a:buFontTx/>
              <a:buNone/>
            </a:pPr>
            <a:r>
              <a:rPr lang="en-US" altLang="en-US" sz="1800">
                <a:cs typeface="Arial" panose="020B0604020202020204" pitchFamily="34" charset="0"/>
              </a:rPr>
              <a:t>   The technologies, skills, and organizations of the  industrial revolution have run out of steam</a:t>
            </a:r>
          </a:p>
          <a:p>
            <a:pPr>
              <a:lnSpc>
                <a:spcPts val="1788"/>
              </a:lnSpc>
              <a:spcBef>
                <a:spcPts val="638"/>
              </a:spcBef>
              <a:buFontTx/>
              <a:buNone/>
            </a:pPr>
            <a:r>
              <a:rPr lang="en-US" altLang="en-US" sz="1800">
                <a:cs typeface="Arial" panose="020B0604020202020204" pitchFamily="34" charset="0"/>
              </a:rPr>
              <a:t>   They are being replaced by the technologies, skills,  and organizations of the </a:t>
            </a:r>
            <a:r>
              <a:rPr lang="en-US" altLang="en-US" sz="1800" b="1">
                <a:cs typeface="Arial" panose="020B0604020202020204" pitchFamily="34" charset="0"/>
              </a:rPr>
              <a:t>information technology  revolution</a:t>
            </a:r>
          </a:p>
          <a:p>
            <a:pPr>
              <a:lnSpc>
                <a:spcPts val="1788"/>
              </a:lnSpc>
              <a:spcBef>
                <a:spcPts val="638"/>
              </a:spcBef>
              <a:buFontTx/>
              <a:buNone/>
            </a:pPr>
            <a:endParaRPr lang="en-US" altLang="en-US" sz="1800">
              <a:cs typeface="Arial" panose="020B0604020202020204" pitchFamily="34" charset="0"/>
            </a:endParaRPr>
          </a:p>
          <a:p>
            <a:pPr>
              <a:spcBef>
                <a:spcPts val="325"/>
              </a:spcBef>
              <a:buClr>
                <a:srgbClr val="B3B3B3"/>
              </a:buClr>
              <a:buFont typeface="Wingdings" panose="05000000000000000000" pitchFamily="2" charset="2"/>
              <a:buChar char="Ø"/>
            </a:pPr>
            <a:r>
              <a:rPr lang="en-US" altLang="en-US" sz="1800" b="1">
                <a:cs typeface="Arial" panose="020B0604020202020204" pitchFamily="34" charset="0"/>
              </a:rPr>
              <a:t>Energy Storage</a:t>
            </a:r>
            <a:endParaRPr lang="en-US" altLang="en-US" sz="1800">
              <a:cs typeface="Arial" panose="020B0604020202020204" pitchFamily="34" charset="0"/>
            </a:endParaRPr>
          </a:p>
          <a:p>
            <a:pPr>
              <a:spcBef>
                <a:spcPts val="363"/>
              </a:spcBef>
              <a:buClr>
                <a:srgbClr val="B3B3B3"/>
              </a:buClr>
              <a:buFont typeface="Wingdings" panose="05000000000000000000" pitchFamily="2" charset="2"/>
              <a:buChar char="Ø"/>
            </a:pPr>
            <a:r>
              <a:rPr lang="en-US" altLang="en-US" sz="1800" b="1">
                <a:cs typeface="Arial" panose="020B0604020202020204" pitchFamily="34" charset="0"/>
              </a:rPr>
              <a:t>Electric Vehicles</a:t>
            </a:r>
            <a:endParaRPr lang="en-US" altLang="en-US" sz="1800">
              <a:cs typeface="Arial" panose="020B0604020202020204" pitchFamily="34" charset="0"/>
            </a:endParaRPr>
          </a:p>
          <a:p>
            <a:pPr>
              <a:spcBef>
                <a:spcPts val="375"/>
              </a:spcBef>
              <a:buClr>
                <a:srgbClr val="B3B3B3"/>
              </a:buClr>
              <a:buFont typeface="Wingdings" panose="05000000000000000000" pitchFamily="2" charset="2"/>
              <a:buChar char="Ø"/>
            </a:pPr>
            <a:r>
              <a:rPr lang="en-US" altLang="en-US" sz="1800" b="1">
                <a:cs typeface="Arial" panose="020B0604020202020204" pitchFamily="34" charset="0"/>
              </a:rPr>
              <a:t>Self-Driving Cars</a:t>
            </a:r>
            <a:endParaRPr lang="en-US" altLang="en-US" sz="1800">
              <a:cs typeface="Arial" panose="020B0604020202020204" pitchFamily="34" charset="0"/>
            </a:endParaRPr>
          </a:p>
          <a:p>
            <a:pPr>
              <a:spcBef>
                <a:spcPts val="375"/>
              </a:spcBef>
              <a:buClr>
                <a:srgbClr val="B3B3B3"/>
              </a:buClr>
              <a:buFont typeface="Wingdings" panose="05000000000000000000" pitchFamily="2" charset="2"/>
              <a:buChar char="Ø"/>
            </a:pPr>
            <a:r>
              <a:rPr lang="en-US" altLang="en-US" sz="1800" b="1">
                <a:cs typeface="Arial" panose="020B0604020202020204" pitchFamily="34" charset="0"/>
              </a:rPr>
              <a:t>Solar PV</a:t>
            </a:r>
            <a:endParaRPr lang="en-US" altLang="en-US" sz="1800">
              <a:cs typeface="Arial" panose="020B0604020202020204" pitchFamily="34" charset="0"/>
            </a:endParaRPr>
          </a:p>
          <a:p>
            <a:pPr>
              <a:lnSpc>
                <a:spcPct val="90000"/>
              </a:lnSpc>
              <a:spcBef>
                <a:spcPts val="600"/>
              </a:spcBef>
              <a:buFontTx/>
              <a:buNone/>
            </a:pPr>
            <a:endParaRPr lang="en-US" altLang="en-US" sz="700">
              <a:cs typeface="Arial" panose="020B0604020202020204" pitchFamily="34" charset="0"/>
            </a:endParaRPr>
          </a:p>
        </p:txBody>
      </p:sp>
      <p:sp>
        <p:nvSpPr>
          <p:cNvPr id="4" name="object 4"/>
          <p:cNvSpPr/>
          <p:nvPr/>
        </p:nvSpPr>
        <p:spPr>
          <a:xfrm>
            <a:off x="5330825" y="2274888"/>
            <a:ext cx="3017838" cy="2468562"/>
          </a:xfrm>
          <a:prstGeom prst="rect">
            <a:avLst/>
          </a:prstGeom>
          <a:blipFill>
            <a:blip r:embed="rId2" cstate="print"/>
            <a:stretch>
              <a:fillRect/>
            </a:stretch>
          </a:blipFill>
        </p:spPr>
        <p:txBody>
          <a:bodyPr lIns="0" tIns="0" rIns="0" bIns="0"/>
          <a:lstStyle/>
          <a:p>
            <a:pPr>
              <a:defRPr/>
            </a:pPr>
            <a:endParaRPr sz="818" dirty="0"/>
          </a:p>
        </p:txBody>
      </p:sp>
      <p:sp>
        <p:nvSpPr>
          <p:cNvPr id="5" name="object 5"/>
          <p:cNvSpPr txBox="1"/>
          <p:nvPr/>
        </p:nvSpPr>
        <p:spPr>
          <a:xfrm>
            <a:off x="7029450" y="4572000"/>
            <a:ext cx="1257300" cy="115888"/>
          </a:xfrm>
          <a:prstGeom prst="rect">
            <a:avLst/>
          </a:prstGeom>
        </p:spPr>
        <p:txBody>
          <a:bodyPr lIns="0" tIns="6354" rIns="0" bIns="0">
            <a:spAutoFit/>
          </a:bodyPr>
          <a:lstStyle/>
          <a:p>
            <a:pPr marL="5777">
              <a:spcBef>
                <a:spcPts val="50"/>
              </a:spcBef>
              <a:defRPr/>
            </a:pPr>
            <a:r>
              <a:rPr sz="705" dirty="0">
                <a:solidFill>
                  <a:srgbClr val="575755"/>
                </a:solidFill>
                <a:latin typeface="Arial"/>
                <a:cs typeface="Arial"/>
              </a:rPr>
              <a:t>Image: </a:t>
            </a:r>
            <a:r>
              <a:rPr sz="705" spc="2" dirty="0">
                <a:solidFill>
                  <a:srgbClr val="575755"/>
                </a:solidFill>
                <a:latin typeface="Arial"/>
                <a:cs typeface="Arial"/>
              </a:rPr>
              <a:t>© </a:t>
            </a:r>
            <a:r>
              <a:rPr sz="705" dirty="0">
                <a:solidFill>
                  <a:srgbClr val="575755"/>
                </a:solidFill>
                <a:latin typeface="Arial"/>
                <a:cs typeface="Arial"/>
              </a:rPr>
              <a:t>Copyright Tony</a:t>
            </a:r>
            <a:r>
              <a:rPr sz="705" spc="-14" dirty="0">
                <a:solidFill>
                  <a:srgbClr val="575755"/>
                </a:solidFill>
                <a:latin typeface="Arial"/>
                <a:cs typeface="Arial"/>
              </a:rPr>
              <a:t> </a:t>
            </a:r>
            <a:r>
              <a:rPr sz="705" dirty="0">
                <a:solidFill>
                  <a:srgbClr val="575755"/>
                </a:solidFill>
                <a:latin typeface="Arial"/>
                <a:cs typeface="Arial"/>
              </a:rPr>
              <a:t>Seba</a:t>
            </a:r>
            <a:endParaRPr sz="705" dirty="0">
              <a:latin typeface="Arial"/>
              <a:cs typeface="Arial"/>
            </a:endParaRPr>
          </a:p>
        </p:txBody>
      </p:sp>
      <p:sp>
        <p:nvSpPr>
          <p:cNvPr id="6" name="object 2"/>
          <p:cNvSpPr txBox="1"/>
          <p:nvPr/>
        </p:nvSpPr>
        <p:spPr>
          <a:xfrm>
            <a:off x="134938" y="6483350"/>
            <a:ext cx="2438400" cy="115888"/>
          </a:xfrm>
          <a:prstGeom prst="rect">
            <a:avLst/>
          </a:prstGeom>
        </p:spPr>
        <p:txBody>
          <a:bodyPr lIns="0" tIns="6354" rIns="0" bIns="0">
            <a:spAutoFit/>
          </a:bodyPr>
          <a:lstStyle/>
          <a:p>
            <a:pPr marL="5777">
              <a:spcBef>
                <a:spcPts val="50"/>
              </a:spcBef>
              <a:defRPr/>
            </a:pPr>
            <a:r>
              <a:rPr sz="705" dirty="0">
                <a:solidFill>
                  <a:srgbClr val="575755"/>
                </a:solidFill>
                <a:latin typeface="Arial"/>
                <a:cs typeface="Arial"/>
              </a:rPr>
              <a:t>C</a:t>
            </a:r>
            <a:r>
              <a:rPr lang="en-US" sz="705" dirty="0">
                <a:solidFill>
                  <a:srgbClr val="575755"/>
                </a:solidFill>
                <a:latin typeface="Arial"/>
                <a:cs typeface="Arial"/>
              </a:rPr>
              <a:t>redit: Clean Disruption by Tony Seba March 17, 2016 </a:t>
            </a:r>
            <a:endParaRPr sz="705" dirty="0">
              <a:latin typeface="Arial"/>
              <a:cs typeface="Arial"/>
            </a:endParaRPr>
          </a:p>
        </p:txBody>
      </p:sp>
      <p:sp>
        <p:nvSpPr>
          <p:cNvPr id="34823" name="Slide Number Placeholder 6"/>
          <p:cNvSpPr>
            <a:spLocks noGrp="1"/>
          </p:cNvSpPr>
          <p:nvPr>
            <p:ph type="sldNum" sz="quarter" idx="12"/>
          </p:nvPr>
        </p:nvSpPr>
        <p:spPr>
          <a:xfrm>
            <a:off x="7008011" y="6360311"/>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19</a:t>
            </a:r>
          </a:p>
        </p:txBody>
      </p:sp>
      <p:sp>
        <p:nvSpPr>
          <p:cNvPr id="8" name="TextBox 7"/>
          <p:cNvSpPr txBox="1"/>
          <p:nvPr/>
        </p:nvSpPr>
        <p:spPr>
          <a:xfrm>
            <a:off x="31750" y="5713340"/>
            <a:ext cx="9144000" cy="674031"/>
          </a:xfrm>
          <a:prstGeom prst="rect">
            <a:avLst/>
          </a:prstGeom>
          <a:noFill/>
          <a:ln>
            <a:solidFill>
              <a:schemeClr val="bg2">
                <a:lumMod val="75000"/>
              </a:schemeClr>
            </a:solidFill>
          </a:ln>
        </p:spPr>
        <p:txBody>
          <a:bodyPr>
            <a:spAutoFit/>
          </a:bodyPr>
          <a:lstStyle/>
          <a:p>
            <a:pPr algn="ctr">
              <a:lnSpc>
                <a:spcPct val="90000"/>
              </a:lnSpc>
              <a:spcBef>
                <a:spcPct val="30000"/>
              </a:spcBef>
              <a:buClr>
                <a:prstClr val="black"/>
              </a:buClr>
              <a:defRPr/>
            </a:pPr>
            <a:r>
              <a:rPr lang="en-US" b="1" i="1" spc="-5" dirty="0">
                <a:solidFill>
                  <a:srgbClr val="1115AB"/>
                </a:solidFill>
                <a:cs typeface="Arial"/>
              </a:rPr>
              <a:t>We </a:t>
            </a:r>
            <a:r>
              <a:rPr lang="en-US" b="1" i="1" spc="-2" dirty="0">
                <a:solidFill>
                  <a:srgbClr val="1115AB"/>
                </a:solidFill>
                <a:cs typeface="Arial"/>
              </a:rPr>
              <a:t>will </a:t>
            </a:r>
            <a:r>
              <a:rPr lang="en-US" b="1" i="1" spc="-5" dirty="0">
                <a:solidFill>
                  <a:srgbClr val="1115AB"/>
                </a:solidFill>
                <a:cs typeface="Arial"/>
              </a:rPr>
              <a:t>see more changes transportation </a:t>
            </a:r>
            <a:r>
              <a:rPr lang="en-US" b="1" i="1" spc="-2" dirty="0">
                <a:solidFill>
                  <a:srgbClr val="1115AB"/>
                </a:solidFill>
                <a:cs typeface="Arial"/>
              </a:rPr>
              <a:t>over the next 5-10 </a:t>
            </a:r>
            <a:r>
              <a:rPr lang="en-US" b="1" i="1" spc="-5" dirty="0">
                <a:solidFill>
                  <a:srgbClr val="1115AB"/>
                </a:solidFill>
                <a:cs typeface="Arial"/>
              </a:rPr>
              <a:t>years</a:t>
            </a:r>
          </a:p>
          <a:p>
            <a:pPr algn="ctr">
              <a:lnSpc>
                <a:spcPct val="90000"/>
              </a:lnSpc>
              <a:spcBef>
                <a:spcPct val="30000"/>
              </a:spcBef>
              <a:buClr>
                <a:prstClr val="black"/>
              </a:buClr>
              <a:defRPr/>
            </a:pPr>
            <a:r>
              <a:rPr lang="en-US" b="1" i="1" spc="-5" dirty="0">
                <a:solidFill>
                  <a:srgbClr val="1115AB"/>
                </a:solidFill>
                <a:cs typeface="Arial"/>
              </a:rPr>
              <a:t> </a:t>
            </a:r>
            <a:r>
              <a:rPr lang="en-US" b="1" i="1" spc="-2" dirty="0">
                <a:solidFill>
                  <a:srgbClr val="1115AB"/>
                </a:solidFill>
                <a:cs typeface="Arial"/>
              </a:rPr>
              <a:t>than </a:t>
            </a:r>
            <a:r>
              <a:rPr lang="en-US" b="1" i="1" spc="-5" dirty="0">
                <a:solidFill>
                  <a:srgbClr val="1115AB"/>
                </a:solidFill>
                <a:cs typeface="Arial"/>
              </a:rPr>
              <a:t>we have seen </a:t>
            </a:r>
            <a:r>
              <a:rPr lang="en-US" b="1" i="1" spc="-2" dirty="0">
                <a:solidFill>
                  <a:srgbClr val="1115AB"/>
                </a:solidFill>
                <a:cs typeface="Arial"/>
              </a:rPr>
              <a:t>in </a:t>
            </a:r>
            <a:r>
              <a:rPr lang="en-US" b="1" i="1" spc="-5" dirty="0">
                <a:solidFill>
                  <a:srgbClr val="1115AB"/>
                </a:solidFill>
                <a:cs typeface="Arial"/>
              </a:rPr>
              <a:t>a </a:t>
            </a:r>
            <a:r>
              <a:rPr lang="en-US" b="1" i="1" spc="-2" dirty="0">
                <a:solidFill>
                  <a:srgbClr val="1115AB"/>
                </a:solidFill>
                <a:cs typeface="Arial"/>
              </a:rPr>
              <a:t>century, will it affect me and my business? </a:t>
            </a:r>
            <a:endParaRPr lang="en-US" b="1" i="1" dirty="0">
              <a:solidFill>
                <a:srgbClr val="1115AB"/>
              </a:solidFill>
            </a:endParaRPr>
          </a:p>
        </p:txBody>
      </p:sp>
      <p:pic>
        <p:nvPicPr>
          <p:cNvPr id="3482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4538" y="228600"/>
            <a:ext cx="30908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72968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a:xfrm>
            <a:off x="0" y="0"/>
            <a:ext cx="9132888" cy="914400"/>
          </a:xfrm>
        </p:spPr>
        <p:txBody>
          <a:bodyPr/>
          <a:lstStyle/>
          <a:p>
            <a:endParaRPr lang="en-US" altLang="en-US" b="1">
              <a:latin typeface="Arial" panose="020B0604020202020204" pitchFamily="34" charset="0"/>
            </a:endParaRPr>
          </a:p>
        </p:txBody>
      </p:sp>
      <p:sp>
        <p:nvSpPr>
          <p:cNvPr id="2" name="Content Placeholder 1"/>
          <p:cNvSpPr>
            <a:spLocks noGrp="1"/>
          </p:cNvSpPr>
          <p:nvPr>
            <p:ph idx="1"/>
          </p:nvPr>
        </p:nvSpPr>
        <p:spPr>
          <a:xfrm>
            <a:off x="336550" y="1694656"/>
            <a:ext cx="8763000" cy="4180682"/>
          </a:xfrm>
        </p:spPr>
        <p:txBody>
          <a:bodyPr/>
          <a:lstStyle/>
          <a:p>
            <a:pPr marL="0" indent="0" algn="ctr">
              <a:buFontTx/>
              <a:buNone/>
              <a:defRPr/>
            </a:pPr>
            <a:r>
              <a:rPr lang="en-US" sz="2701" b="1" dirty="0">
                <a:solidFill>
                  <a:srgbClr val="FF0000"/>
                </a:solidFill>
              </a:rPr>
              <a:t>It is here, it’s happening now? </a:t>
            </a:r>
          </a:p>
          <a:p>
            <a:pPr>
              <a:buFont typeface="Arial" panose="020B0604020202020204" pitchFamily="34" charset="0"/>
              <a:buChar char="•"/>
              <a:defRPr/>
            </a:pPr>
            <a:r>
              <a:rPr lang="en-US" sz="2101" b="1" dirty="0"/>
              <a:t>It is not clearly understood </a:t>
            </a:r>
          </a:p>
          <a:p>
            <a:pPr>
              <a:buFont typeface="Arial" panose="020B0604020202020204" pitchFamily="34" charset="0"/>
              <a:buChar char="•"/>
              <a:defRPr/>
            </a:pPr>
            <a:r>
              <a:rPr lang="en-US" sz="2101" b="1" dirty="0"/>
              <a:t>It is hard to describe</a:t>
            </a:r>
          </a:p>
          <a:p>
            <a:pPr>
              <a:buFont typeface="Arial" panose="020B0604020202020204" pitchFamily="34" charset="0"/>
              <a:buChar char="•"/>
              <a:defRPr/>
            </a:pPr>
            <a:r>
              <a:rPr lang="en-US" sz="2101" b="1" dirty="0"/>
              <a:t>It could be a big disruption, or it could be small</a:t>
            </a:r>
          </a:p>
          <a:p>
            <a:pPr>
              <a:buFont typeface="Arial" panose="020B0604020202020204" pitchFamily="34" charset="0"/>
              <a:buChar char="•"/>
              <a:defRPr/>
            </a:pPr>
            <a:r>
              <a:rPr lang="en-US" sz="2101" b="1" dirty="0"/>
              <a:t>It might directly affect your company or indirectly but, it will affect </a:t>
            </a:r>
            <a:r>
              <a:rPr lang="en-US" sz="2101" b="1" u="sng" dirty="0"/>
              <a:t>ALL</a:t>
            </a:r>
          </a:p>
          <a:p>
            <a:pPr>
              <a:buFont typeface="Arial" panose="020B0604020202020204" pitchFamily="34" charset="0"/>
              <a:buChar char="•"/>
              <a:defRPr/>
            </a:pPr>
            <a:r>
              <a:rPr lang="en-US" sz="2101" b="1" dirty="0"/>
              <a:t>No one knows exactly but, investment in disruptive technology is exponential with new players entering the race daily and markets changing at exponential rates</a:t>
            </a:r>
          </a:p>
          <a:p>
            <a:pPr>
              <a:buFont typeface="Arial" panose="020B0604020202020204" pitchFamily="34" charset="0"/>
              <a:buChar char="•"/>
              <a:defRPr/>
            </a:pPr>
            <a:r>
              <a:rPr lang="en-US" sz="2101" b="1" dirty="0"/>
              <a:t>Have you discussed what plans you might have just in case?</a:t>
            </a:r>
          </a:p>
          <a:p>
            <a:pPr>
              <a:buFont typeface="Arial" panose="020B0604020202020204" pitchFamily="34" charset="0"/>
              <a:buChar char="•"/>
              <a:defRPr/>
            </a:pPr>
            <a:endParaRPr lang="en-US" sz="2101" b="1" dirty="0"/>
          </a:p>
        </p:txBody>
      </p:sp>
      <p:sp>
        <p:nvSpPr>
          <p:cNvPr id="35844" name="Slide Number Placeholder 3"/>
          <p:cNvSpPr>
            <a:spLocks noGrp="1"/>
          </p:cNvSpPr>
          <p:nvPr>
            <p:ph type="sldNum" sz="quarter" idx="12"/>
          </p:nvPr>
        </p:nvSpPr>
        <p:spPr>
          <a:xfrm>
            <a:off x="7010400" y="637059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20</a:t>
            </a:r>
          </a:p>
        </p:txBody>
      </p:sp>
      <p:sp>
        <p:nvSpPr>
          <p:cNvPr id="5" name="TextBox 4"/>
          <p:cNvSpPr txBox="1"/>
          <p:nvPr/>
        </p:nvSpPr>
        <p:spPr>
          <a:xfrm>
            <a:off x="414338" y="6113463"/>
            <a:ext cx="8305800" cy="369887"/>
          </a:xfrm>
          <a:prstGeom prst="rect">
            <a:avLst/>
          </a:prstGeom>
          <a:noFill/>
          <a:ln>
            <a:solidFill>
              <a:schemeClr val="bg2">
                <a:lumMod val="75000"/>
              </a:schemeClr>
            </a:solidFill>
          </a:ln>
        </p:spPr>
        <p:txBody>
          <a:bodyPr>
            <a:spAutoFit/>
          </a:bodyPr>
          <a:lstStyle/>
          <a:p>
            <a:pPr algn="ctr">
              <a:lnSpc>
                <a:spcPct val="90000"/>
              </a:lnSpc>
              <a:spcBef>
                <a:spcPct val="30000"/>
              </a:spcBef>
              <a:buClr>
                <a:prstClr val="black"/>
              </a:buClr>
              <a:defRPr/>
            </a:pPr>
            <a:r>
              <a:rPr lang="en-US" sz="2000" b="1" i="1" dirty="0">
                <a:solidFill>
                  <a:srgbClr val="1115AB"/>
                </a:solidFill>
              </a:rPr>
              <a:t>What can a Company do to prepare for a disruptive event? </a:t>
            </a:r>
          </a:p>
        </p:txBody>
      </p:sp>
      <p:sp>
        <p:nvSpPr>
          <p:cNvPr id="35846" name="TextBox 6"/>
          <p:cNvSpPr txBox="1">
            <a:spLocks noChangeArrowheads="1"/>
          </p:cNvSpPr>
          <p:nvPr/>
        </p:nvSpPr>
        <p:spPr bwMode="auto">
          <a:xfrm>
            <a:off x="793750" y="1193808"/>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FF0000"/>
                </a:solidFill>
              </a:rPr>
              <a:t>When is the next Disruption coming?</a:t>
            </a:r>
          </a:p>
        </p:txBody>
      </p:sp>
      <p:pic>
        <p:nvPicPr>
          <p:cNvPr id="3584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28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4794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9067800" cy="914400"/>
          </a:xfrm>
        </p:spPr>
        <p:txBody>
          <a:bodyPr>
            <a:normAutofit fontScale="90000"/>
          </a:bodyPr>
          <a:lstStyle/>
          <a:p>
            <a:pPr>
              <a:defRPr/>
            </a:pPr>
            <a:endParaRPr lang="en-US" sz="3301" b="1" dirty="0"/>
          </a:p>
        </p:txBody>
      </p:sp>
      <p:sp>
        <p:nvSpPr>
          <p:cNvPr id="2" name="Content Placeholder 1"/>
          <p:cNvSpPr>
            <a:spLocks noGrp="1"/>
          </p:cNvSpPr>
          <p:nvPr>
            <p:ph idx="1"/>
          </p:nvPr>
        </p:nvSpPr>
        <p:spPr>
          <a:xfrm>
            <a:off x="152400" y="2097088"/>
            <a:ext cx="8763000" cy="2841625"/>
          </a:xfrm>
        </p:spPr>
        <p:txBody>
          <a:bodyPr>
            <a:normAutofit fontScale="25000" lnSpcReduction="20000"/>
          </a:bodyPr>
          <a:lstStyle/>
          <a:p>
            <a:pPr>
              <a:buFont typeface="Arial" panose="020B0604020202020204" pitchFamily="34" charset="0"/>
              <a:buChar char="•"/>
              <a:defRPr/>
            </a:pPr>
            <a:r>
              <a:rPr lang="en-US" sz="7200" b="1" dirty="0"/>
              <a:t>Companies that are committed/stuck in old technology or soon to be obsolete products</a:t>
            </a:r>
          </a:p>
          <a:p>
            <a:pPr>
              <a:buFont typeface="Arial" panose="020B0604020202020204" pitchFamily="34" charset="0"/>
              <a:buChar char="•"/>
              <a:defRPr/>
            </a:pPr>
            <a:endParaRPr lang="en-US" sz="7200" b="1" dirty="0"/>
          </a:p>
          <a:p>
            <a:pPr>
              <a:buFont typeface="Arial" panose="020B0604020202020204" pitchFamily="34" charset="0"/>
              <a:buChar char="•"/>
              <a:defRPr/>
            </a:pPr>
            <a:r>
              <a:rPr lang="en-US" sz="7200" b="1" dirty="0"/>
              <a:t>Companies who are not profitable or have the balance sheet to react or play in the new market</a:t>
            </a:r>
          </a:p>
          <a:p>
            <a:pPr>
              <a:buFont typeface="Arial" panose="020B0604020202020204" pitchFamily="34" charset="0"/>
              <a:buChar char="•"/>
              <a:defRPr/>
            </a:pPr>
            <a:endParaRPr lang="en-US" sz="7200" b="1" dirty="0"/>
          </a:p>
          <a:p>
            <a:pPr>
              <a:buFont typeface="Arial" panose="020B0604020202020204" pitchFamily="34" charset="0"/>
              <a:buChar char="•"/>
              <a:defRPr/>
            </a:pPr>
            <a:r>
              <a:rPr lang="en-US" sz="7200" b="1" dirty="0"/>
              <a:t>Companies who are not aware of changes around them both at customer and supply chain level</a:t>
            </a:r>
          </a:p>
          <a:p>
            <a:pPr>
              <a:buFont typeface="Arial" panose="020B0604020202020204" pitchFamily="34" charset="0"/>
              <a:buChar char="•"/>
              <a:defRPr/>
            </a:pPr>
            <a:endParaRPr lang="en-US" sz="7200" b="1" dirty="0"/>
          </a:p>
          <a:p>
            <a:pPr>
              <a:buFont typeface="Arial" panose="020B0604020202020204" pitchFamily="34" charset="0"/>
              <a:buChar char="•"/>
              <a:defRPr/>
            </a:pPr>
            <a:r>
              <a:rPr lang="en-US" sz="7200" b="1" dirty="0"/>
              <a:t>Companies that do not have any new or innovative technologies to distinguish themselves from their competitors</a:t>
            </a:r>
          </a:p>
          <a:p>
            <a:pPr>
              <a:buFont typeface="Arial" panose="020B0604020202020204" pitchFamily="34" charset="0"/>
              <a:buChar char="•"/>
              <a:defRPr/>
            </a:pPr>
            <a:endParaRPr lang="en-US" sz="7200" b="1" dirty="0"/>
          </a:p>
          <a:p>
            <a:pPr>
              <a:buFont typeface="Arial" panose="020B0604020202020204" pitchFamily="34" charset="0"/>
              <a:buChar char="•"/>
              <a:defRPr/>
            </a:pPr>
            <a:r>
              <a:rPr lang="en-US" sz="7200" b="1" dirty="0"/>
              <a:t>Companies with a “this is the way it has always been done” mentality or an “it’s not going to change and effect me” attitude</a:t>
            </a:r>
          </a:p>
          <a:p>
            <a:pPr>
              <a:defRPr/>
            </a:pPr>
            <a:r>
              <a:rPr lang="en-US" dirty="0"/>
              <a:t> </a:t>
            </a:r>
          </a:p>
        </p:txBody>
      </p:sp>
      <p:sp>
        <p:nvSpPr>
          <p:cNvPr id="36868" name="Slide Number Placeholder 3"/>
          <p:cNvSpPr>
            <a:spLocks noGrp="1"/>
          </p:cNvSpPr>
          <p:nvPr>
            <p:ph type="sldNum" sz="quarter" idx="12"/>
          </p:nvPr>
        </p:nvSpPr>
        <p:spPr>
          <a:xfrm>
            <a:off x="7010400" y="6485739"/>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21</a:t>
            </a:r>
          </a:p>
        </p:txBody>
      </p:sp>
      <p:sp>
        <p:nvSpPr>
          <p:cNvPr id="5" name="TextBox 4"/>
          <p:cNvSpPr txBox="1"/>
          <p:nvPr/>
        </p:nvSpPr>
        <p:spPr>
          <a:xfrm>
            <a:off x="0" y="5775325"/>
            <a:ext cx="9067800" cy="739775"/>
          </a:xfrm>
          <a:prstGeom prst="rect">
            <a:avLst/>
          </a:prstGeom>
          <a:noFill/>
          <a:ln>
            <a:solidFill>
              <a:schemeClr val="bg2">
                <a:lumMod val="75000"/>
              </a:schemeClr>
            </a:solidFill>
          </a:ln>
        </p:spPr>
        <p:txBody>
          <a:bodyPr>
            <a:spAutoFit/>
          </a:bodyPr>
          <a:lstStyle/>
          <a:p>
            <a:pPr algn="ctr">
              <a:lnSpc>
                <a:spcPct val="90000"/>
              </a:lnSpc>
              <a:spcBef>
                <a:spcPct val="30000"/>
              </a:spcBef>
              <a:buClr>
                <a:prstClr val="black"/>
              </a:buClr>
              <a:defRPr/>
            </a:pPr>
            <a:r>
              <a:rPr lang="en-US" sz="2000" b="1" i="1" dirty="0">
                <a:solidFill>
                  <a:srgbClr val="1115AB"/>
                </a:solidFill>
              </a:rPr>
              <a:t>Any company that is not prepared for change and </a:t>
            </a:r>
          </a:p>
          <a:p>
            <a:pPr algn="ctr">
              <a:lnSpc>
                <a:spcPct val="90000"/>
              </a:lnSpc>
              <a:spcBef>
                <a:spcPct val="30000"/>
              </a:spcBef>
              <a:buClr>
                <a:prstClr val="black"/>
              </a:buClr>
              <a:defRPr/>
            </a:pPr>
            <a:r>
              <a:rPr lang="en-US" sz="2000" b="1" i="1" dirty="0">
                <a:solidFill>
                  <a:srgbClr val="1115AB"/>
                </a:solidFill>
              </a:rPr>
              <a:t>can not react quickly will be affected </a:t>
            </a:r>
          </a:p>
        </p:txBody>
      </p:sp>
      <p:sp>
        <p:nvSpPr>
          <p:cNvPr id="36870" name="TextBox 6"/>
          <p:cNvSpPr txBox="1">
            <a:spLocks noChangeArrowheads="1"/>
          </p:cNvSpPr>
          <p:nvPr/>
        </p:nvSpPr>
        <p:spPr bwMode="auto">
          <a:xfrm>
            <a:off x="1981200" y="1439863"/>
            <a:ext cx="586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FF0000"/>
                </a:solidFill>
              </a:rPr>
              <a:t>Who will it affect the most?</a:t>
            </a:r>
            <a:endParaRPr lang="en-US" altLang="en-US" sz="1800" b="1" dirty="0"/>
          </a:p>
        </p:txBody>
      </p:sp>
      <p:pic>
        <p:nvPicPr>
          <p:cNvPr id="3687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28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6362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sldNum" sz="quarter" idx="10"/>
          </p:nvPr>
        </p:nvSpPr>
        <p:spPr>
          <a:xfrm>
            <a:off x="8534400" y="6553200"/>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solidFill>
                  <a:srgbClr val="000000"/>
                </a:solidFill>
                <a:latin typeface="MyriadLB"/>
              </a:rPr>
              <a:t> 22</a:t>
            </a:r>
          </a:p>
        </p:txBody>
      </p:sp>
      <p:sp>
        <p:nvSpPr>
          <p:cNvPr id="38915" name="Rectangle 4"/>
          <p:cNvSpPr>
            <a:spLocks noChangeArrowheads="1"/>
          </p:cNvSpPr>
          <p:nvPr/>
        </p:nvSpPr>
        <p:spPr bwMode="auto">
          <a:xfrm>
            <a:off x="152400" y="1066800"/>
            <a:ext cx="845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92075" tIns="46038" rIns="92075" bIns="46038"/>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30000"/>
              </a:spcBef>
              <a:buFontTx/>
              <a:buNone/>
            </a:pPr>
            <a:endParaRPr lang="en-US" altLang="en-US" sz="1600">
              <a:solidFill>
                <a:srgbClr val="000000"/>
              </a:solidFill>
              <a:latin typeface="MyriadLB"/>
            </a:endParaRPr>
          </a:p>
        </p:txBody>
      </p:sp>
      <p:pic>
        <p:nvPicPr>
          <p:cNvPr id="389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531813" y="1138238"/>
            <a:ext cx="8154987" cy="8699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050" dirty="0">
                <a:solidFill>
                  <a:srgbClr val="000000"/>
                </a:solidFill>
              </a:rPr>
              <a:t>			</a:t>
            </a:r>
            <a:endParaRPr lang="en-US" altLang="en-US" sz="1600" i="1" dirty="0">
              <a:solidFill>
                <a:srgbClr val="1115AB"/>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altLang="en-US" sz="2400" dirty="0">
              <a:solidFill>
                <a:srgbClr val="000000"/>
              </a:solidFill>
              <a:cs typeface="Times New Roman" panose="02020603050405020304" pitchFamily="18" charset="0"/>
            </a:endParaRPr>
          </a:p>
          <a:p>
            <a:pPr marL="285750" indent="-285750" eaLnBrk="1" hangingPunct="1">
              <a:spcBef>
                <a:spcPct val="0"/>
              </a:spcBef>
              <a:buClr>
                <a:schemeClr val="bg2"/>
              </a:buClr>
              <a:defRPr/>
            </a:pPr>
            <a:endParaRPr lang="en-US" altLang="en-US" sz="1600" i="1" dirty="0">
              <a:solidFill>
                <a:srgbClr val="1115AB"/>
              </a:solidFill>
              <a:latin typeface="Times New Roman" panose="02020603050405020304" pitchFamily="18" charset="0"/>
              <a:cs typeface="Times New Roman" panose="02020603050405020304" pitchFamily="18" charset="0"/>
            </a:endParaRPr>
          </a:p>
        </p:txBody>
      </p:sp>
      <p:pic>
        <p:nvPicPr>
          <p:cNvPr id="389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28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187325" y="1254125"/>
            <a:ext cx="8645525" cy="5403146"/>
          </a:xfrm>
          <a:prstGeom prst="rect">
            <a:avLst/>
          </a:prstGeom>
          <a:noFill/>
          <a:ln w="12700">
            <a:noFill/>
            <a:prstDash val="dash"/>
            <a:miter lim="800000"/>
            <a:headEnd/>
            <a:tailEnd/>
          </a:ln>
          <a:effectLst/>
        </p:spPr>
        <p:txBody>
          <a:bodyPr>
            <a:spAutoFit/>
          </a:bodyPr>
          <a:lstStyle/>
          <a:p>
            <a:pPr>
              <a:defRPr/>
            </a:pPr>
            <a:r>
              <a:rPr lang="en-US" b="1" dirty="0">
                <a:solidFill>
                  <a:srgbClr val="FF0000"/>
                </a:solidFill>
              </a:rPr>
              <a:t>The Auto Industry has had record years prior to COVID and the stock market is still chugging along and unemployment is what it is…..</a:t>
            </a:r>
          </a:p>
          <a:p>
            <a:pPr>
              <a:defRPr/>
            </a:pPr>
            <a:endParaRPr lang="en-US" b="1" dirty="0">
              <a:solidFill>
                <a:srgbClr val="FF0000"/>
              </a:solidFill>
            </a:endParaRPr>
          </a:p>
          <a:p>
            <a:pPr lvl="1">
              <a:buClr>
                <a:srgbClr val="1CADE4"/>
              </a:buClr>
              <a:buFont typeface="Wingdings" panose="05000000000000000000" pitchFamily="2" charset="2"/>
              <a:buChar char="Ø"/>
              <a:defRPr/>
            </a:pPr>
            <a:r>
              <a:rPr lang="en-US" sz="2101" b="1" dirty="0">
                <a:solidFill>
                  <a:prstClr val="black">
                    <a:lumMod val="75000"/>
                    <a:lumOff val="25000"/>
                  </a:prstClr>
                </a:solidFill>
              </a:rPr>
              <a:t>Is it business as usual or should suppliers be concerned?</a:t>
            </a:r>
          </a:p>
          <a:p>
            <a:pPr lvl="1">
              <a:buClr>
                <a:srgbClr val="1CADE4"/>
              </a:buClr>
              <a:buFont typeface="Wingdings" panose="05000000000000000000" pitchFamily="2" charset="2"/>
              <a:buChar char="Ø"/>
              <a:defRPr/>
            </a:pPr>
            <a:endParaRPr lang="en-US" sz="2101" b="1" dirty="0"/>
          </a:p>
          <a:p>
            <a:pPr lvl="1">
              <a:buFont typeface="Wingdings" panose="05000000000000000000" pitchFamily="2" charset="2"/>
              <a:buChar char="Ø"/>
              <a:defRPr/>
            </a:pPr>
            <a:r>
              <a:rPr lang="en-US" sz="2101" b="1" dirty="0"/>
              <a:t>Is there uncertainty once again in the supply chain?</a:t>
            </a:r>
          </a:p>
          <a:p>
            <a:pPr lvl="1">
              <a:buFont typeface="Wingdings" panose="05000000000000000000" pitchFamily="2" charset="2"/>
              <a:buChar char="Ø"/>
              <a:defRPr/>
            </a:pPr>
            <a:endParaRPr lang="en-US" sz="2101" b="1" dirty="0"/>
          </a:p>
          <a:p>
            <a:pPr lvl="1">
              <a:buFont typeface="Wingdings" panose="05000000000000000000" pitchFamily="2" charset="2"/>
              <a:buChar char="Ø"/>
              <a:defRPr/>
            </a:pPr>
            <a:r>
              <a:rPr lang="en-US" sz="2101" b="1" dirty="0"/>
              <a:t>Is a disruptive event coming?</a:t>
            </a:r>
          </a:p>
          <a:p>
            <a:pPr lvl="1">
              <a:buFont typeface="Wingdings" panose="05000000000000000000" pitchFamily="2" charset="2"/>
              <a:buChar char="Ø"/>
              <a:defRPr/>
            </a:pPr>
            <a:endParaRPr lang="en-US" sz="2101" b="1" dirty="0"/>
          </a:p>
          <a:p>
            <a:pPr lvl="1">
              <a:buFont typeface="Wingdings" panose="05000000000000000000" pitchFamily="2" charset="2"/>
              <a:buChar char="Ø"/>
              <a:defRPr/>
            </a:pPr>
            <a:r>
              <a:rPr lang="en-US" sz="2101" b="1" dirty="0"/>
              <a:t>Are you prepared for a disruption?</a:t>
            </a:r>
          </a:p>
          <a:p>
            <a:pPr lvl="1">
              <a:buFont typeface="Wingdings" panose="05000000000000000000" pitchFamily="2" charset="2"/>
              <a:buChar char="Ø"/>
              <a:defRPr/>
            </a:pPr>
            <a:endParaRPr lang="en-US" sz="2101" b="1" dirty="0"/>
          </a:p>
          <a:p>
            <a:pPr lvl="1">
              <a:buFont typeface="Wingdings" panose="05000000000000000000" pitchFamily="2" charset="2"/>
              <a:buChar char="Ø"/>
              <a:defRPr/>
            </a:pPr>
            <a:r>
              <a:rPr lang="en-US" sz="2101" b="1" dirty="0"/>
              <a:t>What should you so to get prepared?</a:t>
            </a:r>
          </a:p>
          <a:p>
            <a:pPr lvl="1">
              <a:buFont typeface="Wingdings" panose="05000000000000000000" pitchFamily="2" charset="2"/>
              <a:buChar char="Ø"/>
              <a:defRPr/>
            </a:pPr>
            <a:endParaRPr lang="en-US" sz="2101" b="1" dirty="0"/>
          </a:p>
          <a:p>
            <a:pPr lvl="1">
              <a:buFont typeface="Wingdings" panose="05000000000000000000" pitchFamily="2" charset="2"/>
              <a:buChar char="Ø"/>
              <a:defRPr/>
            </a:pPr>
            <a:r>
              <a:rPr lang="en-US" sz="2101" b="1" dirty="0"/>
              <a:t>What are the key elements that you can control?</a:t>
            </a:r>
          </a:p>
          <a:p>
            <a:pPr lvl="1">
              <a:defRPr/>
            </a:pPr>
            <a:endParaRPr lang="en-US" sz="2101" b="1" dirty="0"/>
          </a:p>
          <a:p>
            <a:pPr lvl="1">
              <a:defRPr/>
            </a:pPr>
            <a:r>
              <a:rPr lang="en-US" sz="2101" b="1" i="1" dirty="0">
                <a:solidFill>
                  <a:srgbClr val="1115AB"/>
                </a:solidFill>
              </a:rPr>
              <a:t>These are questions that I asked exactly 2 years ago in August</a:t>
            </a:r>
          </a:p>
          <a:p>
            <a:pPr>
              <a:defRPr/>
            </a:pPr>
            <a:endParaRPr lang="en-US" b="1" dirty="0">
              <a:solidFill>
                <a:srgbClr val="1115AB"/>
              </a:solidFill>
            </a:endParaRPr>
          </a:p>
        </p:txBody>
      </p:sp>
    </p:spTree>
    <p:extLst>
      <p:ext uri="{BB962C8B-B14F-4D97-AF65-F5344CB8AC3E}">
        <p14:creationId xmlns:p14="http://schemas.microsoft.com/office/powerpoint/2010/main" val="39736894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a:xfrm>
            <a:off x="3276600" y="0"/>
            <a:ext cx="5867400" cy="914400"/>
          </a:xfrm>
        </p:spPr>
        <p:txBody>
          <a:bodyPr/>
          <a:lstStyle/>
          <a:p>
            <a:endParaRPr lang="en-US" altLang="en-US">
              <a:latin typeface="Arial" panose="020B0604020202020204" pitchFamily="34" charset="0"/>
            </a:endParaRPr>
          </a:p>
        </p:txBody>
      </p:sp>
      <p:sp>
        <p:nvSpPr>
          <p:cNvPr id="40963" name="Content Placeholder 2"/>
          <p:cNvSpPr>
            <a:spLocks noGrp="1" noChangeArrowheads="1"/>
          </p:cNvSpPr>
          <p:nvPr>
            <p:ph idx="1"/>
          </p:nvPr>
        </p:nvSpPr>
        <p:spPr>
          <a:xfrm>
            <a:off x="5238750" y="1625600"/>
            <a:ext cx="3086100" cy="2271713"/>
          </a:xfrm>
        </p:spPr>
        <p:txBody>
          <a:bodyPr/>
          <a:lstStyle/>
          <a:p>
            <a:r>
              <a:rPr lang="en-US" altLang="en-US">
                <a:latin typeface="Arial" panose="020B0604020202020204" pitchFamily="34" charset="0"/>
              </a:rPr>
              <a:t>COVID-19</a:t>
            </a:r>
          </a:p>
        </p:txBody>
      </p:sp>
      <p:sp>
        <p:nvSpPr>
          <p:cNvPr id="40964" name="Slide Number Placeholder 3"/>
          <p:cNvSpPr>
            <a:spLocks noGrp="1"/>
          </p:cNvSpPr>
          <p:nvPr>
            <p:ph type="sldNum" sz="quarter" idx="12"/>
          </p:nvPr>
        </p:nvSpPr>
        <p:spPr>
          <a:xfrm>
            <a:off x="7010400" y="6359379"/>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23</a:t>
            </a:r>
          </a:p>
        </p:txBody>
      </p:sp>
      <p:pic>
        <p:nvPicPr>
          <p:cNvPr id="4096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3363"/>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223838"/>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9" descr="https://tse1.mm.bing.net/th?id=OIP.fjP5sMXF7VYRzo36okUKlgHaHj&amp;pid=A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60525"/>
            <a:ext cx="35052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459" y="5608637"/>
            <a:ext cx="8686800" cy="1016000"/>
          </a:xfrm>
          <a:prstGeom prst="rect">
            <a:avLst/>
          </a:prstGeom>
        </p:spPr>
        <p:txBody>
          <a:bodyPr>
            <a:spAutoFit/>
          </a:bodyPr>
          <a:lstStyle/>
          <a:p>
            <a:pPr lvl="1" algn="ctr">
              <a:buSzPct val="100000"/>
              <a:defRPr/>
            </a:pPr>
            <a:r>
              <a:rPr lang="en-US" sz="2000" b="1" i="1" dirty="0">
                <a:solidFill>
                  <a:schemeClr val="accent2">
                    <a:lumMod val="75000"/>
                  </a:schemeClr>
                </a:solidFill>
              </a:rPr>
              <a:t>I felt like </a:t>
            </a:r>
            <a:r>
              <a:rPr lang="en-US" sz="2000" b="1" i="1" dirty="0" err="1">
                <a:solidFill>
                  <a:schemeClr val="accent2">
                    <a:lumMod val="75000"/>
                  </a:schemeClr>
                </a:solidFill>
              </a:rPr>
              <a:t>Fozzy</a:t>
            </a:r>
            <a:r>
              <a:rPr lang="en-US" sz="2000" b="1" i="1" dirty="0">
                <a:solidFill>
                  <a:schemeClr val="accent2">
                    <a:lumMod val="75000"/>
                  </a:schemeClr>
                </a:solidFill>
              </a:rPr>
              <a:t> Bear getting tomatoes thrown at me!!!</a:t>
            </a:r>
          </a:p>
          <a:p>
            <a:pPr lvl="1" algn="ctr">
              <a:buSzPct val="100000"/>
              <a:defRPr/>
            </a:pPr>
            <a:r>
              <a:rPr lang="en-US" sz="2000" b="1" i="1" dirty="0">
                <a:solidFill>
                  <a:schemeClr val="accent2">
                    <a:lumMod val="75000"/>
                  </a:schemeClr>
                </a:solidFill>
              </a:rPr>
              <a:t>Everyone thought things were going to slow down, </a:t>
            </a:r>
          </a:p>
          <a:p>
            <a:pPr lvl="1" algn="ctr">
              <a:buSzPct val="100000"/>
              <a:defRPr/>
            </a:pPr>
            <a:r>
              <a:rPr lang="en-US" sz="2000" b="1" i="1" dirty="0">
                <a:solidFill>
                  <a:schemeClr val="accent2">
                    <a:lumMod val="75000"/>
                  </a:schemeClr>
                </a:solidFill>
              </a:rPr>
              <a:t>but no one could have predicted this disruptive event was coming</a:t>
            </a:r>
          </a:p>
        </p:txBody>
      </p:sp>
      <p:pic>
        <p:nvPicPr>
          <p:cNvPr id="40970" name="Picture 11" descr="https://s.yimg.com/lo/api/res/1.2/lVS0hZiJqeC_62ejgv06kQ--~B/YXBwaWQ9eWlzZWFyY2g7Zmk9Zml0O2dlPTAwNjYwMDtncz0wMEEzMDA7aD00MDA7dz03MTE-/https:/wrcb.images.worldnow.com/images/19181723_G.jpeg?lastEditedDate=1581418012000.c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45720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9828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30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eader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Header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3"/>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descr="Header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1566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9B54-F214-418F-8006-E41BD3A414AC}"/>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E4BBF871-D365-403D-8CAE-9732D3F6D5B2}"/>
              </a:ext>
            </a:extLst>
          </p:cNvPr>
          <p:cNvSpPr>
            <a:spLocks noGrp="1"/>
          </p:cNvSpPr>
          <p:nvPr>
            <p:ph type="sldNum" sz="quarter" idx="10"/>
          </p:nvPr>
        </p:nvSpPr>
        <p:spPr/>
        <p:txBody>
          <a:bodyPr/>
          <a:lstStyle/>
          <a:p>
            <a:pPr>
              <a:defRPr/>
            </a:pPr>
            <a:r>
              <a:rPr lang="en-US" altLang="en-US"/>
              <a:t> </a:t>
            </a:r>
            <a:fld id="{C18A92E5-5F91-4BD0-B9CE-13F7A9E028F8}" type="slidenum">
              <a:rPr lang="en-US" altLang="en-US" smtClean="0"/>
              <a:pPr>
                <a:defRPr/>
              </a:pPr>
              <a:t>26</a:t>
            </a:fld>
            <a:endParaRPr lang="en-US" altLang="en-US"/>
          </a:p>
        </p:txBody>
      </p:sp>
      <p:pic>
        <p:nvPicPr>
          <p:cNvPr id="4" name="Picture 2" descr="Header graphic">
            <a:extLst>
              <a:ext uri="{FF2B5EF4-FFF2-40B4-BE49-F238E27FC236}">
                <a16:creationId xmlns:a16="http://schemas.microsoft.com/office/drawing/2014/main" id="{83373918-8358-480F-8C2B-8AA69BDE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F32A2CAF-1CFA-4033-8903-7B8BC1F65F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5C3D171-D359-4857-B7C3-125D9F866E18}"/>
              </a:ext>
            </a:extLst>
          </p:cNvPr>
          <p:cNvSpPr txBox="1"/>
          <p:nvPr/>
        </p:nvSpPr>
        <p:spPr>
          <a:xfrm>
            <a:off x="685800" y="1600200"/>
            <a:ext cx="8153400" cy="5088252"/>
          </a:xfrm>
          <a:prstGeom prst="rect">
            <a:avLst/>
          </a:prstGeom>
          <a:noFill/>
        </p:spPr>
        <p:txBody>
          <a:bodyPr wrap="square">
            <a:spAutoFit/>
          </a:bodyPr>
          <a:lstStyle/>
          <a:p>
            <a:pPr marL="0" marR="0" algn="ctr">
              <a:lnSpc>
                <a:spcPct val="107000"/>
              </a:lnSpc>
              <a:spcBef>
                <a:spcPts val="0"/>
              </a:spcBef>
              <a:spcAft>
                <a:spcPts val="0"/>
              </a:spcAft>
            </a:pPr>
            <a:r>
              <a:rPr lang="en-US" sz="1600" b="1" dirty="0">
                <a:solidFill>
                  <a:srgbClr val="001A66"/>
                </a:solidFill>
                <a:effectLst/>
                <a:latin typeface="Lato-Bold"/>
                <a:ea typeface="Calibri" panose="020F0502020204030204" pitchFamily="34" charset="0"/>
                <a:cs typeface="Lato-Bold"/>
              </a:rPr>
              <a:t>As you know, the unprecedented coronavirus pandemic has had a dramatic ripple effect on privately held middle market companies with reduced customer demands, strained supply chains and general market disruption. Their company's future viability or sustainability may be in jeopardy. PPP monies have helped minimize some of these issues, but most of these company owners have invested most of their personal wealth in their business.</a:t>
            </a: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1600" b="1" dirty="0">
                <a:solidFill>
                  <a:srgbClr val="001A66"/>
                </a:solidFill>
                <a:effectLst/>
                <a:latin typeface="Lato-Bold"/>
                <a:ea typeface="Calibri" panose="020F0502020204030204" pitchFamily="34" charset="0"/>
                <a:cs typeface="Lato-Bold"/>
              </a:rPr>
              <a:t> This has placed a heavy burden on their companies and their personal balance sheets. Thus, many privately held middle market companies find themselves facing a difficult situation of hoping for a speedy recovery and having to personally reinvest in the company or take on more debt. </a:t>
            </a:r>
            <a:r>
              <a:rPr lang="en-US" sz="1600" b="1" u="sng" dirty="0">
                <a:solidFill>
                  <a:srgbClr val="001A66"/>
                </a:solidFill>
                <a:effectLst/>
                <a:latin typeface="Lato-Bold"/>
                <a:ea typeface="Calibri" panose="020F0502020204030204" pitchFamily="34" charset="0"/>
                <a:cs typeface="Lato-Bold"/>
              </a:rPr>
              <a:t>This is where we can help!</a:t>
            </a:r>
            <a:r>
              <a:rPr lang="en-US" sz="1800" dirty="0">
                <a:effectLst/>
                <a:latin typeface="Lato-Regular"/>
                <a:ea typeface="Calibri" panose="020F0502020204030204" pitchFamily="34" charset="0"/>
                <a:cs typeface="Lato-Regular"/>
              </a:rPr>
              <a:t> </a:t>
            </a:r>
          </a:p>
          <a:p>
            <a:pPr algn="ctr">
              <a:lnSpc>
                <a:spcPct val="107000"/>
              </a:lnSpc>
              <a:spcBef>
                <a:spcPts val="0"/>
              </a:spcBef>
              <a:spcAft>
                <a:spcPts val="0"/>
              </a:spcAft>
            </a:pPr>
            <a:endParaRPr lang="en-US" dirty="0">
              <a:latin typeface="Lato-Regular"/>
              <a:ea typeface="Calibri" panose="020F0502020204030204" pitchFamily="34" charset="0"/>
              <a:cs typeface="Lato-Regular"/>
            </a:endParaRPr>
          </a:p>
          <a:p>
            <a:pPr algn="ctr">
              <a:lnSpc>
                <a:spcPct val="107000"/>
              </a:lnSpc>
              <a:spcBef>
                <a:spcPts val="0"/>
              </a:spcBef>
              <a:spcAft>
                <a:spcPts val="0"/>
              </a:spcAft>
            </a:pPr>
            <a:r>
              <a:rPr lang="en-US" sz="1600" b="1" dirty="0">
                <a:solidFill>
                  <a:schemeClr val="accent6"/>
                </a:solidFill>
                <a:effectLst/>
                <a:latin typeface="Lato-Bold"/>
                <a:ea typeface="Calibri" panose="020F0502020204030204" pitchFamily="34" charset="0"/>
                <a:cs typeface="Lato-Regular"/>
              </a:rPr>
              <a:t>The Whitehall Group specializes in assisting privately held and family-owned companies. Whether your clients are looking to add to a business, sell the business, pass it on to a family member, or improve operations and profitability. We tailor a custom strategy to ensure they are prepared for transition and that the business will continue to grow and thrive, while maximizing their options and value.</a:t>
            </a:r>
            <a:endParaRPr lang="en-US" sz="1600" b="1" dirty="0">
              <a:solidFill>
                <a:schemeClr val="accent6"/>
              </a:solidFill>
              <a:effectLst/>
              <a:latin typeface="Lato-Bold"/>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1A66"/>
                </a:solidFill>
                <a:effectLst/>
                <a:latin typeface="Lato-Bold"/>
                <a:ea typeface="Calibri" panose="020F0502020204030204" pitchFamily="34" charset="0"/>
                <a:cs typeface="Lato-Bold"/>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19356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B01C-1447-4125-93CA-4E9499B0C0A9}"/>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C65B3A3C-FEB8-4C1C-B2A8-B0F293955D54}"/>
              </a:ext>
            </a:extLst>
          </p:cNvPr>
          <p:cNvSpPr>
            <a:spLocks noGrp="1"/>
          </p:cNvSpPr>
          <p:nvPr>
            <p:ph type="sldNum" sz="quarter" idx="10"/>
          </p:nvPr>
        </p:nvSpPr>
        <p:spPr>
          <a:xfrm>
            <a:off x="278934" y="6076950"/>
            <a:ext cx="8683625" cy="628650"/>
          </a:xfrm>
        </p:spPr>
        <p:txBody>
          <a:bodyPr/>
          <a:lstStyle/>
          <a:p>
            <a:pPr algn="ctr">
              <a:defRPr/>
            </a:pPr>
            <a:r>
              <a:rPr lang="en-US" sz="1600" b="1" dirty="0">
                <a:solidFill>
                  <a:srgbClr val="001A66"/>
                </a:solidFill>
                <a:effectLst/>
                <a:latin typeface="Lato-Bold"/>
                <a:ea typeface="Calibri" panose="020F0502020204030204" pitchFamily="34" charset="0"/>
                <a:cs typeface="Lato-Bold"/>
              </a:rPr>
              <a:t>   Our goal is to manage the company's transition and significantly impact its future 				success and sustainability	</a:t>
            </a:r>
            <a:r>
              <a:rPr lang="en-US" altLang="en-US" sz="1600" dirty="0">
                <a:latin typeface="Lato-Bold"/>
              </a:rPr>
              <a:t>   						</a:t>
            </a:r>
            <a:endParaRPr lang="en-US" altLang="en-US" dirty="0"/>
          </a:p>
        </p:txBody>
      </p:sp>
      <p:pic>
        <p:nvPicPr>
          <p:cNvPr id="4" name="Picture 2" descr="Header graphic">
            <a:extLst>
              <a:ext uri="{FF2B5EF4-FFF2-40B4-BE49-F238E27FC236}">
                <a16:creationId xmlns:a16="http://schemas.microsoft.com/office/drawing/2014/main" id="{8055675A-2BFF-4E84-ADD3-04F9A91C4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82CDC450-64B4-408F-808D-9AF57DD033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6E8E40D-9203-4443-AB78-0C941CD9457C}"/>
              </a:ext>
            </a:extLst>
          </p:cNvPr>
          <p:cNvSpPr txBox="1"/>
          <p:nvPr/>
        </p:nvSpPr>
        <p:spPr>
          <a:xfrm>
            <a:off x="2514600" y="1613762"/>
            <a:ext cx="4572000" cy="37369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Lato-Regular"/>
                <a:ea typeface="Calibri" panose="020F0502020204030204" pitchFamily="34" charset="0"/>
                <a:cs typeface="Lato-Regular"/>
              </a:rPr>
              <a:t>TRANSITION PLANNING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613816C-CF4B-41AB-8011-BAEEE592AF8A}"/>
              </a:ext>
            </a:extLst>
          </p:cNvPr>
          <p:cNvSpPr txBox="1"/>
          <p:nvPr/>
        </p:nvSpPr>
        <p:spPr>
          <a:xfrm>
            <a:off x="240543" y="2074600"/>
            <a:ext cx="8610600" cy="1062086"/>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Lato-Bold"/>
                <a:ea typeface="Calibri" panose="020F0502020204030204" pitchFamily="34" charset="0"/>
                <a:cs typeface="Lato-Regular"/>
              </a:rPr>
              <a:t>Organizational assessment, leadership development, executive coaching, and family business policies</a:t>
            </a:r>
            <a:endParaRPr lang="en-US" sz="1400" dirty="0">
              <a:effectLst/>
              <a:latin typeface="Lato-Bold"/>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Lato-Bold"/>
                <a:ea typeface="Calibri" panose="020F0502020204030204" pitchFamily="34" charset="0"/>
                <a:cs typeface="Lato-Regular"/>
              </a:rPr>
              <a:t>Operational and profit improvement and turnaround and restructuring services.</a:t>
            </a:r>
            <a:endParaRPr lang="en-US" sz="1400" dirty="0">
              <a:effectLst/>
              <a:latin typeface="Lato-Bold"/>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Lato-Bold"/>
                <a:ea typeface="Calibri" panose="020F0502020204030204" pitchFamily="34" charset="0"/>
                <a:cs typeface="Lato-Regular"/>
              </a:rPr>
              <a:t>Internal transitions, including family transfers, sales to key employees, mergers, and/or ESOPs.</a:t>
            </a:r>
            <a:endParaRPr lang="en-US" sz="1400" dirty="0">
              <a:effectLst/>
              <a:latin typeface="Lato-Bold"/>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Lato-Bold"/>
                <a:ea typeface="Calibri" panose="020F0502020204030204" pitchFamily="34" charset="0"/>
                <a:cs typeface="Lato-Regular"/>
              </a:rPr>
              <a:t>External transaction research and execution, re-financing options, </a:t>
            </a:r>
            <a:r>
              <a:rPr lang="en-US" sz="1400" dirty="0" err="1">
                <a:effectLst/>
                <a:latin typeface="Lato-Bold"/>
                <a:ea typeface="Calibri" panose="020F0502020204030204" pitchFamily="34" charset="0"/>
                <a:cs typeface="Lato-Regular"/>
              </a:rPr>
              <a:t>ie</a:t>
            </a:r>
            <a:r>
              <a:rPr lang="en-US" sz="1400" dirty="0">
                <a:effectLst/>
                <a:latin typeface="Lato-Bold"/>
                <a:ea typeface="Calibri" panose="020F0502020204030204" pitchFamily="34" charset="0"/>
                <a:cs typeface="Lato-Regular"/>
              </a:rPr>
              <a:t> potential merger or sale.</a:t>
            </a:r>
            <a:endParaRPr lang="en-US" sz="1400" dirty="0">
              <a:effectLst/>
              <a:latin typeface="Lato-Bold"/>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62D5234-4324-4885-82B0-E94E0451A7E1}"/>
              </a:ext>
            </a:extLst>
          </p:cNvPr>
          <p:cNvSpPr txBox="1"/>
          <p:nvPr/>
        </p:nvSpPr>
        <p:spPr>
          <a:xfrm>
            <a:off x="2743200" y="3242154"/>
            <a:ext cx="4572000" cy="37369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Lato-Regular"/>
                <a:ea typeface="Calibri" panose="020F0502020204030204" pitchFamily="34" charset="0"/>
                <a:cs typeface="Lato-Regular"/>
              </a:rPr>
              <a:t>SIX-STEP PROCESS FOR SUCCESS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F48A8E2-C4F0-4F47-9105-C7E3BBC37393}"/>
              </a:ext>
            </a:extLst>
          </p:cNvPr>
          <p:cNvSpPr txBox="1"/>
          <p:nvPr/>
        </p:nvSpPr>
        <p:spPr>
          <a:xfrm>
            <a:off x="231775" y="3637615"/>
            <a:ext cx="8680450" cy="2300886"/>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400" u="sng" dirty="0">
                <a:effectLst/>
                <a:latin typeface="Lato-Bold"/>
                <a:ea typeface="Calibri" panose="020F0502020204030204" pitchFamily="34" charset="0"/>
                <a:cs typeface="Lato-Regular"/>
              </a:rPr>
              <a:t>Research &amp; Evaluation:</a:t>
            </a:r>
            <a:r>
              <a:rPr lang="en-US" sz="1400" dirty="0">
                <a:effectLst/>
                <a:latin typeface="Lato-Bold"/>
                <a:ea typeface="Calibri" panose="020F0502020204030204" pitchFamily="34" charset="0"/>
                <a:cs typeface="Lato-Regular"/>
              </a:rPr>
              <a:t> We take a comprehensive look at your client’s company and its current situation.</a:t>
            </a:r>
            <a:endParaRPr lang="en-US" sz="1400" dirty="0">
              <a:effectLst/>
              <a:latin typeface="Lato-Bold"/>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u="sng" dirty="0">
                <a:effectLst/>
                <a:latin typeface="Lato-Bold"/>
                <a:ea typeface="Calibri" panose="020F0502020204030204" pitchFamily="34" charset="0"/>
                <a:cs typeface="Lato-Regular"/>
              </a:rPr>
              <a:t>Financial Models:</a:t>
            </a:r>
            <a:r>
              <a:rPr lang="en-US" sz="1400" dirty="0">
                <a:effectLst/>
                <a:latin typeface="Lato-Bold"/>
                <a:ea typeface="Calibri" panose="020F0502020204030204" pitchFamily="34" charset="0"/>
                <a:cs typeface="Lato-Regular"/>
              </a:rPr>
              <a:t> We create a series of financial models to compare various options and approaches.</a:t>
            </a:r>
            <a:endParaRPr lang="en-US" sz="1400" dirty="0">
              <a:effectLst/>
              <a:latin typeface="Lato-Bold"/>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u="sng" dirty="0">
                <a:effectLst/>
                <a:latin typeface="Lato-Bold"/>
                <a:ea typeface="Calibri" panose="020F0502020204030204" pitchFamily="34" charset="0"/>
                <a:cs typeface="Lato-Regular"/>
              </a:rPr>
              <a:t>Operational &amp; Organizational Assessment:</a:t>
            </a:r>
            <a:r>
              <a:rPr lang="en-US" sz="1400" dirty="0">
                <a:effectLst/>
                <a:latin typeface="Lato-Bold"/>
                <a:ea typeface="Calibri" panose="020F0502020204030204" pitchFamily="34" charset="0"/>
                <a:cs typeface="Lato-Regular"/>
              </a:rPr>
              <a:t> We evaluate the methods, processes, and talent to determine the direction of future operations to improve performance and increase profitability.</a:t>
            </a:r>
            <a:endParaRPr lang="en-US" sz="1400" dirty="0">
              <a:effectLst/>
              <a:latin typeface="Lato-Bold"/>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u="sng" dirty="0">
                <a:effectLst/>
                <a:latin typeface="Lato-Bold"/>
                <a:ea typeface="Calibri" panose="020F0502020204030204" pitchFamily="34" charset="0"/>
                <a:cs typeface="Lato-Regular"/>
              </a:rPr>
              <a:t>Alternatives:</a:t>
            </a:r>
            <a:r>
              <a:rPr lang="en-US" sz="1400" dirty="0">
                <a:effectLst/>
                <a:latin typeface="Lato-Bold"/>
                <a:ea typeface="Calibri" panose="020F0502020204030204" pitchFamily="34" charset="0"/>
                <a:cs typeface="Lato-Regular"/>
              </a:rPr>
              <a:t> We explore alternatives to help your client meet business and personal objectives with a goal of maximizing their options, personal objectives, and financial goals.</a:t>
            </a:r>
            <a:endParaRPr lang="en-US" sz="1400" dirty="0">
              <a:effectLst/>
              <a:latin typeface="Lato-Bold"/>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u="sng" dirty="0">
                <a:effectLst/>
                <a:latin typeface="Lato-Bold"/>
                <a:ea typeface="Calibri" panose="020F0502020204030204" pitchFamily="34" charset="0"/>
                <a:cs typeface="Lato-Regular"/>
              </a:rPr>
              <a:t>Implementation &amp; Execution:</a:t>
            </a:r>
            <a:r>
              <a:rPr lang="en-US" sz="1400" dirty="0">
                <a:effectLst/>
                <a:latin typeface="Lato-Bold"/>
                <a:ea typeface="Calibri" panose="020F0502020204030204" pitchFamily="34" charset="0"/>
                <a:cs typeface="Lato-Regular"/>
              </a:rPr>
              <a:t> We work with your client, their team, and professional advisors to finalize and implement the transition strategy.</a:t>
            </a:r>
          </a:p>
          <a:p>
            <a:pPr marL="342900" marR="0" lvl="0" indent="-342900">
              <a:lnSpc>
                <a:spcPct val="115000"/>
              </a:lnSpc>
              <a:spcBef>
                <a:spcPts val="0"/>
              </a:spcBef>
              <a:spcAft>
                <a:spcPts val="0"/>
              </a:spcAft>
              <a:buFont typeface="Symbol" panose="05050102010706020507" pitchFamily="18" charset="2"/>
              <a:buChar char=""/>
            </a:pPr>
            <a:r>
              <a:rPr lang="en-US" sz="1400" u="sng" dirty="0">
                <a:latin typeface="Lato-Bold"/>
                <a:ea typeface="Calibri" panose="020F0502020204030204" pitchFamily="34" charset="0"/>
                <a:cs typeface="Times New Roman" panose="02020603050405020304" pitchFamily="18" charset="0"/>
              </a:rPr>
              <a:t>Maximize Value</a:t>
            </a:r>
            <a:r>
              <a:rPr lang="en-US" sz="1400" dirty="0">
                <a:latin typeface="Lato-Bold"/>
                <a:ea typeface="Calibri" panose="020F0502020204030204" pitchFamily="34" charset="0"/>
                <a:cs typeface="Times New Roman" panose="02020603050405020304" pitchFamily="18" charset="0"/>
              </a:rPr>
              <a:t>: We see the transition trough every phase to the conclusion and beyond.</a:t>
            </a:r>
            <a:endParaRPr lang="en-US" sz="1400" dirty="0">
              <a:effectLst/>
              <a:latin typeface="Lato-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1051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676400" y="1679575"/>
            <a:ext cx="6096000" cy="609600"/>
          </a:xfrm>
          <a:ln w="38100">
            <a:solidFill>
              <a:schemeClr val="accent2">
                <a:lumMod val="75000"/>
              </a:schemeClr>
            </a:solidFill>
          </a:ln>
        </p:spPr>
        <p:txBody>
          <a:bodyPr/>
          <a:lstStyle/>
          <a:p>
            <a:pPr>
              <a:defRPr/>
            </a:pPr>
            <a:r>
              <a:rPr lang="en-US" altLang="en-US" sz="2400" b="1" i="1" dirty="0"/>
              <a:t>Business Succession Considerations</a:t>
            </a:r>
            <a:endParaRPr lang="en-US" altLang="en-US" sz="2400" b="1" i="1" dirty="0">
              <a:latin typeface="Arial" panose="020B0604020202020204" pitchFamily="34" charset="0"/>
            </a:endParaRPr>
          </a:p>
        </p:txBody>
      </p:sp>
      <p:sp>
        <p:nvSpPr>
          <p:cNvPr id="47107" name="Rectangle 8"/>
          <p:cNvSpPr>
            <a:spLocks noGrp="1" noChangeArrowheads="1"/>
          </p:cNvSpPr>
          <p:nvPr>
            <p:ph type="sldNum" sz="quarter" idx="10"/>
          </p:nvPr>
        </p:nvSpPr>
        <p:spPr>
          <a:xfrm>
            <a:off x="6981039"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3DC25623-FAF8-4F6E-A6B0-00999E2307F0}" type="slidenum">
              <a:rPr lang="en-US" altLang="en-US" sz="1400" smtClean="0"/>
              <a:pPr>
                <a:spcBef>
                  <a:spcPct val="0"/>
                </a:spcBef>
                <a:buFontTx/>
                <a:buNone/>
              </a:pPr>
              <a:t>28</a:t>
            </a:fld>
            <a:endParaRPr lang="en-US" altLang="en-US" sz="1400" dirty="0"/>
          </a:p>
        </p:txBody>
      </p:sp>
      <p:sp>
        <p:nvSpPr>
          <p:cNvPr id="18436" name="TextBox 2"/>
          <p:cNvSpPr txBox="1">
            <a:spLocks noChangeArrowheads="1"/>
          </p:cNvSpPr>
          <p:nvPr/>
        </p:nvSpPr>
        <p:spPr bwMode="auto">
          <a:xfrm>
            <a:off x="762000" y="2362200"/>
            <a:ext cx="7620000" cy="31099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400" b="1" i="1" dirty="0"/>
              <a:t>4 Important Considerations</a:t>
            </a:r>
            <a:endParaRPr lang="en-US" altLang="en-US" sz="1400" b="1" dirty="0"/>
          </a:p>
          <a:p>
            <a:pPr>
              <a:spcBef>
                <a:spcPct val="0"/>
              </a:spcBef>
              <a:buFontTx/>
              <a:buNone/>
              <a:defRPr/>
            </a:pPr>
            <a:endParaRPr lang="en-US" altLang="en-US" sz="1400" dirty="0"/>
          </a:p>
          <a:p>
            <a:pPr marL="342900" indent="-342900">
              <a:spcBef>
                <a:spcPct val="0"/>
              </a:spcBef>
              <a:buFont typeface="+mj-lt"/>
              <a:buAutoNum type="arabicParenR"/>
              <a:defRPr/>
            </a:pPr>
            <a:r>
              <a:rPr lang="en-US" altLang="en-US" sz="1400" b="1" dirty="0"/>
              <a:t>Have you thought about your succession:</a:t>
            </a:r>
            <a:r>
              <a:rPr lang="en-US" altLang="en-US" sz="1400" dirty="0"/>
              <a:t> Clarifying objectives, setting goals, improving operations and increasing potential value</a:t>
            </a:r>
          </a:p>
          <a:p>
            <a:pPr marL="342900" indent="-342900">
              <a:spcBef>
                <a:spcPct val="0"/>
              </a:spcBef>
              <a:buFont typeface="+mj-lt"/>
              <a:buAutoNum type="arabicParenR"/>
              <a:defRPr/>
            </a:pPr>
            <a:endParaRPr lang="en-US" altLang="en-US" sz="1400" dirty="0"/>
          </a:p>
          <a:p>
            <a:pPr marL="342900" indent="-342900">
              <a:spcBef>
                <a:spcPct val="0"/>
              </a:spcBef>
              <a:buFont typeface="+mj-lt"/>
              <a:buAutoNum type="arabicParenR"/>
              <a:defRPr/>
            </a:pPr>
            <a:r>
              <a:rPr lang="en-US" altLang="en-US" sz="1400" b="1" dirty="0"/>
              <a:t>The magical 5X valuation multiple:</a:t>
            </a:r>
            <a:r>
              <a:rPr lang="en-US" altLang="en-US" sz="1400" dirty="0"/>
              <a:t> Identifying current value, creating a plan and shoring up financial statement methods, procedures and maximizing profitability</a:t>
            </a:r>
          </a:p>
          <a:p>
            <a:pPr marL="342900" indent="-342900">
              <a:spcBef>
                <a:spcPct val="0"/>
              </a:spcBef>
              <a:buFont typeface="+mj-lt"/>
              <a:buAutoNum type="arabicParenR"/>
              <a:defRPr/>
            </a:pPr>
            <a:endParaRPr lang="en-US" altLang="en-US" sz="1400" dirty="0"/>
          </a:p>
          <a:p>
            <a:pPr marL="342900" indent="-342900">
              <a:spcBef>
                <a:spcPct val="0"/>
              </a:spcBef>
              <a:buFont typeface="+mj-lt"/>
              <a:buAutoNum type="arabicParenR"/>
              <a:defRPr/>
            </a:pPr>
            <a:r>
              <a:rPr lang="en-US" altLang="en-US" sz="1400" b="1" dirty="0"/>
              <a:t>Using competitive intelligence to drive your strategic thinking:</a:t>
            </a:r>
            <a:r>
              <a:rPr lang="en-US" altLang="en-US" sz="1400" dirty="0"/>
              <a:t> Enhance or modify operations and appearance and maximize efficiencies – Become “Best in Class” maximizing value</a:t>
            </a:r>
          </a:p>
          <a:p>
            <a:pPr marL="342900" indent="-342900">
              <a:spcBef>
                <a:spcPct val="0"/>
              </a:spcBef>
              <a:buFont typeface="+mj-lt"/>
              <a:buAutoNum type="arabicParenR"/>
              <a:defRPr/>
            </a:pPr>
            <a:endParaRPr lang="en-US" altLang="en-US" sz="1400" dirty="0"/>
          </a:p>
          <a:p>
            <a:pPr marL="342900" indent="-342900">
              <a:spcBef>
                <a:spcPct val="0"/>
              </a:spcBef>
              <a:buFont typeface="+mj-lt"/>
              <a:buAutoNum type="arabicParenR"/>
              <a:defRPr/>
            </a:pPr>
            <a:r>
              <a:rPr lang="en-US" altLang="en-US" sz="1400" b="1" dirty="0"/>
              <a:t>Prepare now for your succession and/or sale</a:t>
            </a:r>
            <a:r>
              <a:rPr lang="en-US" altLang="en-US" sz="1400" dirty="0"/>
              <a:t>: Complete objectives and check in consistently with your transition support team and control the process</a:t>
            </a:r>
          </a:p>
        </p:txBody>
      </p:sp>
      <p:sp>
        <p:nvSpPr>
          <p:cNvPr id="47109" name="Text Box 6"/>
          <p:cNvSpPr txBox="1">
            <a:spLocks noChangeArrowheads="1"/>
          </p:cNvSpPr>
          <p:nvPr/>
        </p:nvSpPr>
        <p:spPr bwMode="auto">
          <a:xfrm>
            <a:off x="914400" y="5929313"/>
            <a:ext cx="708025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solidFill>
                  <a:srgbClr val="1115AB"/>
                </a:solidFill>
              </a:rPr>
              <a:t>This is a process, not just an event.  It should be reviewed and adjusted regularly and at least annually (minimum). </a:t>
            </a:r>
          </a:p>
        </p:txBody>
      </p:sp>
      <p:pic>
        <p:nvPicPr>
          <p:cNvPr id="47110"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206EF538-176A-4B94-86F6-52044C9992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082675" y="1560513"/>
            <a:ext cx="7124700" cy="809625"/>
          </a:xfrm>
          <a:ln w="38100">
            <a:solidFill>
              <a:schemeClr val="accent2">
                <a:lumMod val="75000"/>
              </a:schemeClr>
            </a:solidFill>
          </a:ln>
        </p:spPr>
        <p:txBody>
          <a:bodyPr/>
          <a:lstStyle/>
          <a:p>
            <a:pPr>
              <a:defRPr/>
            </a:pPr>
            <a:r>
              <a:rPr lang="en-US" altLang="en-US" sz="2400" b="1" i="1" dirty="0"/>
              <a:t>Have You Thought About Your Succession</a:t>
            </a:r>
            <a:r>
              <a:rPr lang="en-US" altLang="en-US" b="1" i="1" dirty="0"/>
              <a:t>?</a:t>
            </a:r>
            <a:br>
              <a:rPr lang="en-US" altLang="en-US" b="1" i="1" dirty="0"/>
            </a:br>
            <a:r>
              <a:rPr lang="en-US" altLang="en-US" sz="2000" b="1" i="1" dirty="0"/>
              <a:t>Consideration #1</a:t>
            </a:r>
            <a:endParaRPr lang="en-US" altLang="en-US" sz="2000" b="1" i="1" dirty="0">
              <a:latin typeface="Arial" panose="020B0604020202020204" pitchFamily="34" charset="0"/>
            </a:endParaRPr>
          </a:p>
        </p:txBody>
      </p:sp>
      <p:sp>
        <p:nvSpPr>
          <p:cNvPr id="49155" name="Rectangle 8"/>
          <p:cNvSpPr>
            <a:spLocks noGrp="1" noChangeArrowheads="1"/>
          </p:cNvSpPr>
          <p:nvPr>
            <p:ph type="sldNum" sz="quarter" idx="10"/>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47D1EA61-3FDE-48FE-ACA7-9BDE4C431AB5}" type="slidenum">
              <a:rPr lang="en-US" altLang="en-US" sz="1400" smtClean="0"/>
              <a:pPr>
                <a:spcBef>
                  <a:spcPct val="0"/>
                </a:spcBef>
                <a:buFontTx/>
                <a:buNone/>
              </a:pPr>
              <a:t>29</a:t>
            </a:fld>
            <a:endParaRPr lang="en-US" altLang="en-US" sz="1400" dirty="0"/>
          </a:p>
        </p:txBody>
      </p:sp>
      <p:sp>
        <p:nvSpPr>
          <p:cNvPr id="16389" name="TextBox 2"/>
          <p:cNvSpPr txBox="1">
            <a:spLocks noChangeArrowheads="1"/>
          </p:cNvSpPr>
          <p:nvPr/>
        </p:nvSpPr>
        <p:spPr bwMode="auto">
          <a:xfrm>
            <a:off x="715963" y="2370138"/>
            <a:ext cx="7858125" cy="36322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1400" dirty="0"/>
              <a:t>Clarifying objectives, setting goals, improving operations and increasing value</a:t>
            </a:r>
          </a:p>
          <a:p>
            <a:pPr>
              <a:spcBef>
                <a:spcPct val="0"/>
              </a:spcBef>
              <a:buFontTx/>
              <a:buNone/>
              <a:defRPr/>
            </a:pPr>
            <a:endParaRPr lang="en-US" altLang="en-US" sz="800" dirty="0"/>
          </a:p>
          <a:p>
            <a:pPr>
              <a:spcBef>
                <a:spcPct val="0"/>
              </a:spcBef>
              <a:buFontTx/>
              <a:buNone/>
              <a:defRPr/>
            </a:pPr>
            <a:r>
              <a:rPr lang="en-US" altLang="en-US" sz="1400" b="1" i="1" dirty="0"/>
              <a:t>Do you have a plan?</a:t>
            </a:r>
            <a:endParaRPr lang="en-US" altLang="en-US" sz="1400" dirty="0"/>
          </a:p>
          <a:p>
            <a:pPr marL="1028700" lvl="1">
              <a:spcBef>
                <a:spcPct val="0"/>
              </a:spcBef>
              <a:buFont typeface="Arial" panose="020B0604020202020204" pitchFamily="34" charset="0"/>
              <a:buChar char="•"/>
              <a:defRPr/>
            </a:pPr>
            <a:r>
              <a:rPr lang="en-US" altLang="en-US" sz="1400" dirty="0"/>
              <a:t>Stay the course, grow aggressively, acquire another company and/or competitor</a:t>
            </a:r>
          </a:p>
          <a:p>
            <a:pPr marL="1028700" lvl="1">
              <a:spcBef>
                <a:spcPct val="0"/>
              </a:spcBef>
              <a:buFont typeface="Arial" panose="020B0604020202020204" pitchFamily="34" charset="0"/>
              <a:buChar char="•"/>
              <a:defRPr/>
            </a:pPr>
            <a:r>
              <a:rPr lang="en-US" altLang="en-US" sz="1400" dirty="0"/>
              <a:t>Consistently thinking about your transition strategy</a:t>
            </a:r>
          </a:p>
          <a:p>
            <a:pPr lvl="1" indent="0">
              <a:spcBef>
                <a:spcPct val="0"/>
              </a:spcBef>
              <a:buFontTx/>
              <a:buNone/>
              <a:defRPr/>
            </a:pPr>
            <a:endParaRPr lang="en-US" altLang="en-US" sz="600" dirty="0"/>
          </a:p>
          <a:p>
            <a:pPr>
              <a:spcBef>
                <a:spcPct val="0"/>
              </a:spcBef>
              <a:buFontTx/>
              <a:buNone/>
              <a:defRPr/>
            </a:pPr>
            <a:r>
              <a:rPr lang="en-US" altLang="en-US" sz="1400" b="1" i="1" dirty="0"/>
              <a:t>Are the operations running at its optimal level?</a:t>
            </a:r>
            <a:endParaRPr lang="en-US" altLang="en-US" sz="1400" dirty="0"/>
          </a:p>
          <a:p>
            <a:pPr marL="1028700" lvl="1">
              <a:spcBef>
                <a:spcPct val="0"/>
              </a:spcBef>
              <a:buFont typeface="Arial" panose="020B0604020202020204" pitchFamily="34" charset="0"/>
              <a:buChar char="•"/>
              <a:defRPr/>
            </a:pPr>
            <a:r>
              <a:rPr lang="en-US" altLang="en-US" sz="1400" dirty="0"/>
              <a:t>Using the right set of metrics and key performance indicators (KPIs)</a:t>
            </a:r>
          </a:p>
          <a:p>
            <a:pPr marL="1028700" lvl="1">
              <a:spcBef>
                <a:spcPct val="0"/>
              </a:spcBef>
              <a:buFont typeface="Arial" panose="020B0604020202020204" pitchFamily="34" charset="0"/>
              <a:buChar char="•"/>
              <a:defRPr/>
            </a:pPr>
            <a:r>
              <a:rPr lang="en-US" altLang="en-US" sz="1400" dirty="0"/>
              <a:t>Daily feel for performance and profitability</a:t>
            </a:r>
          </a:p>
          <a:p>
            <a:pPr marL="1028700" lvl="1">
              <a:spcBef>
                <a:spcPct val="0"/>
              </a:spcBef>
              <a:buFont typeface="Arial" panose="020B0604020202020204" pitchFamily="34" charset="0"/>
              <a:buChar char="•"/>
              <a:defRPr/>
            </a:pPr>
            <a:r>
              <a:rPr lang="en-US" altLang="en-US" sz="1400" dirty="0"/>
              <a:t>Agility to manage the business – action vs reaction drives success</a:t>
            </a:r>
          </a:p>
          <a:p>
            <a:pPr marL="1028700" lvl="1">
              <a:spcBef>
                <a:spcPct val="0"/>
              </a:spcBef>
              <a:buFont typeface="Arial" panose="020B0604020202020204" pitchFamily="34" charset="0"/>
              <a:buChar char="•"/>
              <a:defRPr/>
            </a:pPr>
            <a:r>
              <a:rPr lang="en-US" altLang="en-US" sz="1400" dirty="0"/>
              <a:t>Growth strategy can cause significant operational issues to existing business,            if not managed effectively</a:t>
            </a:r>
          </a:p>
          <a:p>
            <a:pPr marL="1028700" lvl="1">
              <a:spcBef>
                <a:spcPct val="0"/>
              </a:spcBef>
              <a:buFont typeface="Arial" panose="020B0604020202020204" pitchFamily="34" charset="0"/>
              <a:buChar char="•"/>
              <a:defRPr/>
            </a:pPr>
            <a:r>
              <a:rPr lang="en-US" altLang="en-US" sz="1400" dirty="0"/>
              <a:t>Cut losses quickly, if need be</a:t>
            </a:r>
          </a:p>
          <a:p>
            <a:pPr marL="1028700" lvl="1">
              <a:spcBef>
                <a:spcPct val="0"/>
              </a:spcBef>
              <a:buFont typeface="Arial" panose="020B0604020202020204" pitchFamily="34" charset="0"/>
              <a:buChar char="•"/>
              <a:defRPr/>
            </a:pPr>
            <a:endParaRPr lang="en-US" altLang="en-US" sz="600" dirty="0"/>
          </a:p>
          <a:p>
            <a:pPr>
              <a:spcBef>
                <a:spcPct val="0"/>
              </a:spcBef>
              <a:buFontTx/>
              <a:buNone/>
              <a:defRPr/>
            </a:pPr>
            <a:r>
              <a:rPr lang="en-US" altLang="en-US" sz="1400" b="1" i="1" dirty="0"/>
              <a:t>Setting a Realistic Value for your business?</a:t>
            </a:r>
            <a:endParaRPr lang="en-US" altLang="en-US" sz="1400" dirty="0"/>
          </a:p>
          <a:p>
            <a:pPr marL="1028700" lvl="1">
              <a:spcBef>
                <a:spcPct val="0"/>
              </a:spcBef>
              <a:buFont typeface="Arial" panose="020B0604020202020204" pitchFamily="34" charset="0"/>
              <a:buChar char="•"/>
              <a:defRPr/>
            </a:pPr>
            <a:r>
              <a:rPr lang="en-US" altLang="en-US" sz="1400" dirty="0"/>
              <a:t>Are you cash flow profitable? – If not why?- What can be done immediately?</a:t>
            </a:r>
          </a:p>
          <a:p>
            <a:pPr marL="1028700" lvl="1">
              <a:spcBef>
                <a:spcPct val="0"/>
              </a:spcBef>
              <a:buFont typeface="Arial" panose="020B0604020202020204" pitchFamily="34" charset="0"/>
              <a:buChar char="•"/>
              <a:defRPr/>
            </a:pPr>
            <a:r>
              <a:rPr lang="en-US" altLang="en-US" sz="1400" dirty="0"/>
              <a:t>Establishing a range – Know how you stack up against the best in your field</a:t>
            </a:r>
          </a:p>
          <a:p>
            <a:pPr marL="1028700" lvl="1">
              <a:spcBef>
                <a:spcPct val="0"/>
              </a:spcBef>
              <a:buFont typeface="Arial" panose="020B0604020202020204" pitchFamily="34" charset="0"/>
              <a:buChar char="•"/>
              <a:defRPr/>
            </a:pPr>
            <a:r>
              <a:rPr lang="en-US" altLang="en-US" sz="1400" dirty="0"/>
              <a:t>Understanding options – MBO, Merger, Outright Sale , Family Transition</a:t>
            </a:r>
          </a:p>
        </p:txBody>
      </p:sp>
      <p:sp>
        <p:nvSpPr>
          <p:cNvPr id="49157" name="Text Box 6"/>
          <p:cNvSpPr txBox="1">
            <a:spLocks noChangeArrowheads="1"/>
          </p:cNvSpPr>
          <p:nvPr/>
        </p:nvSpPr>
        <p:spPr bwMode="auto">
          <a:xfrm>
            <a:off x="569913" y="6002338"/>
            <a:ext cx="8004176"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solidFill>
                  <a:srgbClr val="1115AB"/>
                </a:solidFill>
              </a:rPr>
              <a:t>Is this the right time for your succession? Is your business running at an optimal level? Can you control the process and maximize value?</a:t>
            </a:r>
          </a:p>
        </p:txBody>
      </p:sp>
      <p:pic>
        <p:nvPicPr>
          <p:cNvPr id="49158"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64299C8B-D0D2-46B7-9BF7-401AC8E9D7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C9A10996-16AD-4001-A6E3-B073D38921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8119"/>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1D3A0E0-00CC-7DF1-04D6-DEE603F87C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20171" y="1511617"/>
            <a:ext cx="1037845" cy="1383983"/>
          </a:xfrm>
          <a:prstGeom prst="rect">
            <a:avLst/>
          </a:prstGeom>
          <a:noFill/>
          <a:ln w="38100">
            <a:solidFill>
              <a:srgbClr val="DFF282"/>
            </a:solidFill>
          </a:ln>
        </p:spPr>
      </p:pic>
      <p:sp>
        <p:nvSpPr>
          <p:cNvPr id="13" name="TextBox 12">
            <a:extLst>
              <a:ext uri="{FF2B5EF4-FFF2-40B4-BE49-F238E27FC236}">
                <a16:creationId xmlns:a16="http://schemas.microsoft.com/office/drawing/2014/main" id="{3FA1E527-D376-0686-BB7B-2456F9B1BE40}"/>
              </a:ext>
            </a:extLst>
          </p:cNvPr>
          <p:cNvSpPr txBox="1"/>
          <p:nvPr/>
        </p:nvSpPr>
        <p:spPr>
          <a:xfrm>
            <a:off x="179294" y="3124200"/>
            <a:ext cx="8927322" cy="3579826"/>
          </a:xfrm>
          <a:prstGeom prst="rect">
            <a:avLst/>
          </a:prstGeom>
          <a:noFill/>
        </p:spPr>
        <p:txBody>
          <a:bodyPr wrap="square">
            <a:spAutoFit/>
          </a:bodyPr>
          <a:lstStyle/>
          <a:p>
            <a:pPr marL="0" marR="0" algn="just">
              <a:lnSpc>
                <a:spcPct val="115000"/>
              </a:lnSpc>
            </a:pPr>
            <a:r>
              <a:rPr lang="en-US" sz="1100" dirty="0">
                <a:solidFill>
                  <a:srgbClr val="000000"/>
                </a:solidFill>
                <a:latin typeface="+mn-lt"/>
                <a:ea typeface="Times New Roman" panose="02020603050405020304" pitchFamily="18" charset="0"/>
              </a:rPr>
              <a:t>M</a:t>
            </a:r>
            <a:r>
              <a:rPr lang="en-US" sz="1100" dirty="0">
                <a:solidFill>
                  <a:srgbClr val="000000"/>
                </a:solidFill>
                <a:effectLst/>
                <a:latin typeface="+mn-lt"/>
                <a:ea typeface="Times New Roman" panose="02020603050405020304" pitchFamily="18" charset="0"/>
              </a:rPr>
              <a:t>oved on to various consulting </a:t>
            </a:r>
            <a:r>
              <a:rPr lang="en-US" sz="1100" dirty="0">
                <a:solidFill>
                  <a:srgbClr val="000000"/>
                </a:solidFill>
                <a:latin typeface="+mn-lt"/>
                <a:ea typeface="Times New Roman" panose="02020603050405020304" pitchFamily="18" charset="0"/>
              </a:rPr>
              <a:t>engagements</a:t>
            </a:r>
            <a:r>
              <a:rPr lang="en-US" sz="1100" dirty="0">
                <a:solidFill>
                  <a:srgbClr val="000000"/>
                </a:solidFill>
                <a:effectLst/>
                <a:latin typeface="+mn-lt"/>
                <a:ea typeface="Times New Roman" panose="02020603050405020304" pitchFamily="18" charset="0"/>
              </a:rPr>
              <a:t>, eventually running one of the largest third-party logistics providers (3PL) and Foreign Trade Zone (FTZ) operators in Metro Detroit</a:t>
            </a:r>
            <a:r>
              <a:rPr lang="en-US" sz="1100" dirty="0">
                <a:solidFill>
                  <a:srgbClr val="000000"/>
                </a:solidFill>
                <a:latin typeface="+mn-lt"/>
                <a:ea typeface="Times New Roman" panose="02020603050405020304" pitchFamily="18" charset="0"/>
              </a:rPr>
              <a:t> – </a:t>
            </a:r>
          </a:p>
          <a:p>
            <a:pPr marL="171450" marR="0" indent="-171450" algn="just">
              <a:lnSpc>
                <a:spcPct val="115000"/>
              </a:lnSpc>
              <a:buFont typeface="Arial" panose="020B0604020202020204" pitchFamily="34" charset="0"/>
              <a:buChar char="•"/>
            </a:pPr>
            <a:endParaRPr lang="en-US" sz="1100" dirty="0">
              <a:solidFill>
                <a:srgbClr val="000000"/>
              </a:solidFill>
              <a:latin typeface="+mn-lt"/>
              <a:ea typeface="Times New Roman" panose="02020603050405020304" pitchFamily="18" charset="0"/>
            </a:endParaRPr>
          </a:p>
          <a:p>
            <a:pPr marL="171450" marR="0" indent="-171450" algn="just">
              <a:lnSpc>
                <a:spcPct val="115000"/>
              </a:lnSpc>
              <a:buFont typeface="Arial" panose="020B0604020202020204" pitchFamily="34" charset="0"/>
              <a:buChar char="•"/>
            </a:pPr>
            <a:r>
              <a:rPr lang="en-US" sz="1100" dirty="0">
                <a:solidFill>
                  <a:srgbClr val="000000"/>
                </a:solidFill>
                <a:latin typeface="+mn-lt"/>
                <a:ea typeface="Times New Roman" panose="02020603050405020304" pitchFamily="18" charset="0"/>
              </a:rPr>
              <a:t>Im</a:t>
            </a:r>
            <a:r>
              <a:rPr lang="en-US" sz="1100" dirty="0">
                <a:solidFill>
                  <a:srgbClr val="000000"/>
                </a:solidFill>
                <a:effectLst/>
                <a:latin typeface="+mn-lt"/>
                <a:ea typeface="Times New Roman" panose="02020603050405020304" pitchFamily="18" charset="0"/>
              </a:rPr>
              <a:t>plemented several key performance indicators (KPI’s) across the business units and rolled up the financials to evaluate department contribution margins. </a:t>
            </a:r>
          </a:p>
          <a:p>
            <a:pPr marL="0" marR="0" algn="just">
              <a:lnSpc>
                <a:spcPct val="115000"/>
              </a:lnSpc>
            </a:pPr>
            <a:endParaRPr lang="en-US" sz="1100" dirty="0">
              <a:solidFill>
                <a:srgbClr val="000000"/>
              </a:solidFill>
              <a:latin typeface="+mn-lt"/>
              <a:ea typeface="Times New Roman" panose="02020603050405020304" pitchFamily="18" charset="0"/>
            </a:endParaRPr>
          </a:p>
          <a:p>
            <a:pPr marL="171450" marR="0" indent="-171450" algn="just">
              <a:lnSpc>
                <a:spcPct val="115000"/>
              </a:lnSpc>
              <a:buFont typeface="Arial" panose="020B0604020202020204" pitchFamily="34" charset="0"/>
              <a:buChar char="•"/>
            </a:pPr>
            <a:r>
              <a:rPr lang="en-US" sz="1100" dirty="0">
                <a:solidFill>
                  <a:srgbClr val="000000"/>
                </a:solidFill>
                <a:effectLst/>
                <a:latin typeface="+mn-lt"/>
                <a:ea typeface="Times New Roman" panose="02020603050405020304" pitchFamily="18" charset="0"/>
              </a:rPr>
              <a:t>Led a full restructuring of the management team and eventually led the company to profitability quickly after the 2008-2009 financial crisis. </a:t>
            </a:r>
          </a:p>
          <a:p>
            <a:pPr marL="0" marR="0" algn="just">
              <a:lnSpc>
                <a:spcPct val="115000"/>
              </a:lnSpc>
            </a:pPr>
            <a:endParaRPr lang="en-US" sz="1100" dirty="0">
              <a:solidFill>
                <a:srgbClr val="000000"/>
              </a:solidFill>
              <a:latin typeface="+mn-lt"/>
              <a:ea typeface="Times New Roman" panose="02020603050405020304" pitchFamily="18" charset="0"/>
            </a:endParaRPr>
          </a:p>
          <a:p>
            <a:pPr marL="0" marR="0" algn="just">
              <a:lnSpc>
                <a:spcPct val="115000"/>
              </a:lnSpc>
            </a:pPr>
            <a:r>
              <a:rPr lang="en-US" sz="1100" dirty="0">
                <a:solidFill>
                  <a:srgbClr val="000000"/>
                </a:solidFill>
                <a:latin typeface="+mn-lt"/>
                <a:ea typeface="Times New Roman" panose="02020603050405020304" pitchFamily="18" charset="0"/>
              </a:rPr>
              <a:t>R</a:t>
            </a:r>
            <a:r>
              <a:rPr lang="en-US" sz="1100" dirty="0">
                <a:solidFill>
                  <a:srgbClr val="000000"/>
                </a:solidFill>
                <a:effectLst/>
                <a:latin typeface="+mn-lt"/>
                <a:ea typeface="Times New Roman" panose="02020603050405020304" pitchFamily="18" charset="0"/>
              </a:rPr>
              <a:t>eceived his B.S. in Industrial Engineering from Wayne State University where he also played Tartar baseball. He also received his M.S. in Engineering Management at the University of Michigan (Dearborn) and an MBA in Finance at the University of Detroit Mercy. </a:t>
            </a:r>
          </a:p>
          <a:p>
            <a:pPr marL="0" marR="0" algn="just">
              <a:lnSpc>
                <a:spcPct val="115000"/>
              </a:lnSpc>
            </a:pPr>
            <a:endParaRPr lang="en-US" sz="1100" dirty="0">
              <a:solidFill>
                <a:srgbClr val="000000"/>
              </a:solidFill>
              <a:latin typeface="+mn-lt"/>
              <a:ea typeface="Times New Roman" panose="02020603050405020304" pitchFamily="18" charset="0"/>
            </a:endParaRPr>
          </a:p>
          <a:p>
            <a:pPr marL="0" marR="0" algn="just">
              <a:lnSpc>
                <a:spcPct val="115000"/>
              </a:lnSpc>
            </a:pPr>
            <a:r>
              <a:rPr lang="en-US" sz="1100" dirty="0">
                <a:solidFill>
                  <a:srgbClr val="000000"/>
                </a:solidFill>
                <a:effectLst/>
                <a:latin typeface="+mn-lt"/>
                <a:ea typeface="Times New Roman" panose="02020603050405020304" pitchFamily="18" charset="0"/>
              </a:rPr>
              <a:t>Certified analyst and an active member in the Turnaround Management Association (TMA).</a:t>
            </a:r>
          </a:p>
          <a:p>
            <a:pPr marL="0" marR="0" algn="just">
              <a:lnSpc>
                <a:spcPct val="115000"/>
              </a:lnSpc>
            </a:pPr>
            <a:endParaRPr lang="en-US" sz="1100" dirty="0">
              <a:solidFill>
                <a:srgbClr val="000000"/>
              </a:solidFill>
              <a:latin typeface="+mn-lt"/>
              <a:ea typeface="Times New Roman" panose="02020603050405020304" pitchFamily="18" charset="0"/>
            </a:endParaRPr>
          </a:p>
          <a:p>
            <a:pPr marL="0" marR="0" algn="just">
              <a:lnSpc>
                <a:spcPct val="115000"/>
              </a:lnSpc>
            </a:pPr>
            <a:r>
              <a:rPr lang="en-US" sz="1100" dirty="0">
                <a:solidFill>
                  <a:srgbClr val="000000"/>
                </a:solidFill>
                <a:effectLst/>
                <a:latin typeface="+mn-lt"/>
                <a:ea typeface="Times New Roman" panose="02020603050405020304" pitchFamily="18" charset="0"/>
              </a:rPr>
              <a:t>Certified Executive and Leadership Coach. </a:t>
            </a:r>
          </a:p>
          <a:p>
            <a:pPr marL="0" marR="0" algn="just">
              <a:lnSpc>
                <a:spcPct val="115000"/>
              </a:lnSpc>
            </a:pPr>
            <a:endParaRPr lang="en-US" sz="1100" dirty="0">
              <a:solidFill>
                <a:srgbClr val="000000"/>
              </a:solidFill>
              <a:latin typeface="+mn-lt"/>
              <a:ea typeface="Times New Roman" panose="02020603050405020304" pitchFamily="18" charset="0"/>
            </a:endParaRPr>
          </a:p>
          <a:p>
            <a:pPr marL="0" marR="0" algn="just">
              <a:lnSpc>
                <a:spcPct val="115000"/>
              </a:lnSpc>
            </a:pPr>
            <a:r>
              <a:rPr lang="en-US" sz="1100" dirty="0">
                <a:solidFill>
                  <a:srgbClr val="000000"/>
                </a:solidFill>
                <a:effectLst/>
                <a:latin typeface="+mn-lt"/>
                <a:ea typeface="Times New Roman" panose="02020603050405020304" pitchFamily="18" charset="0"/>
              </a:rPr>
              <a:t>Love’s spending time in nature while hiking and running the local trails or kayaking down the Huron River.</a:t>
            </a:r>
            <a:endParaRPr lang="en-US" sz="1100" dirty="0">
              <a:effectLst/>
              <a:latin typeface="+mn-lt"/>
              <a:ea typeface="Times New Roman" panose="02020603050405020304" pitchFamily="18" charset="0"/>
            </a:endParaRPr>
          </a:p>
          <a:p>
            <a:pPr marL="0" marR="0" algn="just">
              <a:lnSpc>
                <a:spcPct val="115000"/>
              </a:lnSpc>
            </a:pPr>
            <a:endParaRPr lang="en-US" sz="1100" dirty="0">
              <a:solidFill>
                <a:srgbClr val="000000"/>
              </a:solidFill>
              <a:effectLst/>
              <a:latin typeface="+mn-lt"/>
              <a:ea typeface="Times New Roman" panose="02020603050405020304" pitchFamily="18" charset="0"/>
            </a:endParaRPr>
          </a:p>
          <a:p>
            <a:pPr marL="0" marR="0" algn="just">
              <a:lnSpc>
                <a:spcPct val="115000"/>
              </a:lnSpc>
            </a:pPr>
            <a:r>
              <a:rPr lang="en-US" sz="1100" dirty="0">
                <a:solidFill>
                  <a:srgbClr val="000000"/>
                </a:solidFill>
                <a:effectLst/>
                <a:latin typeface="+mn-lt"/>
                <a:ea typeface="Times New Roman" panose="02020603050405020304" pitchFamily="18" charset="0"/>
              </a:rPr>
              <a:t>Serves as a </a:t>
            </a:r>
            <a:r>
              <a:rPr lang="en-US" sz="1100" dirty="0" err="1">
                <a:solidFill>
                  <a:srgbClr val="000000"/>
                </a:solidFill>
                <a:effectLst/>
                <a:latin typeface="+mn-lt"/>
                <a:ea typeface="Times New Roman" panose="02020603050405020304" pitchFamily="18" charset="0"/>
              </a:rPr>
              <a:t>BenjaMen</a:t>
            </a:r>
            <a:r>
              <a:rPr lang="en-US" sz="1100" dirty="0">
                <a:solidFill>
                  <a:srgbClr val="000000"/>
                </a:solidFill>
                <a:effectLst/>
                <a:latin typeface="+mn-lt"/>
                <a:ea typeface="Times New Roman" panose="02020603050405020304" pitchFamily="18" charset="0"/>
              </a:rPr>
              <a:t> of Huron Valley that strives to improving community with a local impact.</a:t>
            </a:r>
            <a:endParaRPr lang="en-US" sz="1100" dirty="0">
              <a:effectLst/>
              <a:latin typeface="+mn-lt"/>
              <a:ea typeface="Times New Roman" panose="02020603050405020304" pitchFamily="18" charset="0"/>
            </a:endParaRPr>
          </a:p>
        </p:txBody>
      </p:sp>
      <p:sp>
        <p:nvSpPr>
          <p:cNvPr id="18" name="TextBox 17">
            <a:extLst>
              <a:ext uri="{FF2B5EF4-FFF2-40B4-BE49-F238E27FC236}">
                <a16:creationId xmlns:a16="http://schemas.microsoft.com/office/drawing/2014/main" id="{C4FFB0EF-1F07-F008-978E-072FF5E17165}"/>
              </a:ext>
            </a:extLst>
          </p:cNvPr>
          <p:cNvSpPr txBox="1"/>
          <p:nvPr/>
        </p:nvSpPr>
        <p:spPr>
          <a:xfrm>
            <a:off x="1295400" y="1812535"/>
            <a:ext cx="7811216" cy="1599220"/>
          </a:xfrm>
          <a:prstGeom prst="rect">
            <a:avLst/>
          </a:prstGeom>
          <a:noFill/>
        </p:spPr>
        <p:txBody>
          <a:bodyPr wrap="square">
            <a:spAutoFit/>
          </a:bodyPr>
          <a:lstStyle/>
          <a:p>
            <a:pPr marL="0" marR="0" algn="just">
              <a:lnSpc>
                <a:spcPct val="115000"/>
              </a:lnSpc>
            </a:pPr>
            <a:r>
              <a:rPr lang="en-US" sz="1100" dirty="0">
                <a:solidFill>
                  <a:srgbClr val="000000"/>
                </a:solidFill>
                <a:latin typeface="+mn-lt"/>
                <a:ea typeface="Times New Roman" panose="02020603050405020304" pitchFamily="18" charset="0"/>
              </a:rPr>
              <a:t>E</a:t>
            </a:r>
            <a:r>
              <a:rPr lang="en-US" sz="1100" dirty="0">
                <a:solidFill>
                  <a:srgbClr val="000000"/>
                </a:solidFill>
                <a:effectLst/>
                <a:latin typeface="+mn-lt"/>
                <a:ea typeface="Times New Roman" panose="02020603050405020304" pitchFamily="18" charset="0"/>
              </a:rPr>
              <a:t>xperience in manufacturing. logistics and restructuring - areas of operations, finance, lean management, quality control, continuous improvement, supply chain management, leadership training and executive coaching. </a:t>
            </a:r>
            <a:endParaRPr lang="en-US" sz="1100" dirty="0">
              <a:latin typeface="+mn-lt"/>
              <a:ea typeface="Times New Roman" panose="02020603050405020304" pitchFamily="18" charset="0"/>
            </a:endParaRPr>
          </a:p>
          <a:p>
            <a:pPr marL="0" marR="0" algn="just">
              <a:lnSpc>
                <a:spcPct val="115000"/>
              </a:lnSpc>
            </a:pPr>
            <a:endParaRPr lang="en-US" sz="1100" dirty="0">
              <a:solidFill>
                <a:srgbClr val="000000"/>
              </a:solidFill>
              <a:effectLst/>
              <a:latin typeface="+mn-lt"/>
              <a:ea typeface="Times New Roman" panose="02020603050405020304" pitchFamily="18" charset="0"/>
            </a:endParaRPr>
          </a:p>
          <a:p>
            <a:pPr marL="0" marR="0" algn="just">
              <a:lnSpc>
                <a:spcPct val="115000"/>
              </a:lnSpc>
            </a:pPr>
            <a:r>
              <a:rPr lang="en-US" sz="1100" dirty="0">
                <a:solidFill>
                  <a:srgbClr val="000000"/>
                </a:solidFill>
                <a:effectLst/>
                <a:latin typeface="+mn-lt"/>
                <a:ea typeface="Times New Roman" panose="02020603050405020304" pitchFamily="18" charset="0"/>
              </a:rPr>
              <a:t>Primarily served as both COO or CFO for clients </a:t>
            </a:r>
            <a:r>
              <a:rPr lang="en-US" sz="1100" dirty="0">
                <a:solidFill>
                  <a:srgbClr val="000000"/>
                </a:solidFill>
                <a:latin typeface="+mn-lt"/>
                <a:ea typeface="Times New Roman" panose="02020603050405020304" pitchFamily="18" charset="0"/>
              </a:rPr>
              <a:t>in </a:t>
            </a:r>
            <a:r>
              <a:rPr lang="en-US" sz="1100" dirty="0">
                <a:solidFill>
                  <a:srgbClr val="000000"/>
                </a:solidFill>
                <a:effectLst/>
                <a:latin typeface="+mn-lt"/>
                <a:ea typeface="Times New Roman" panose="02020603050405020304" pitchFamily="18" charset="0"/>
              </a:rPr>
              <a:t>transition helping companies return to profitability.</a:t>
            </a:r>
          </a:p>
          <a:p>
            <a:pPr marL="0" marR="0" algn="just">
              <a:lnSpc>
                <a:spcPct val="115000"/>
              </a:lnSpc>
            </a:pPr>
            <a:endParaRPr lang="en-US" sz="1100" dirty="0">
              <a:solidFill>
                <a:srgbClr val="000000"/>
              </a:solidFill>
              <a:latin typeface="+mn-lt"/>
              <a:ea typeface="Times New Roman" panose="02020603050405020304" pitchFamily="18" charset="0"/>
            </a:endParaRPr>
          </a:p>
          <a:p>
            <a:pPr marL="0" marR="0" algn="just">
              <a:lnSpc>
                <a:spcPct val="115000"/>
              </a:lnSpc>
            </a:pPr>
            <a:r>
              <a:rPr lang="en-US" sz="1100" dirty="0">
                <a:solidFill>
                  <a:srgbClr val="000000"/>
                </a:solidFill>
                <a:latin typeface="+mn-lt"/>
                <a:ea typeface="Times New Roman" panose="02020603050405020304" pitchFamily="18" charset="0"/>
              </a:rPr>
              <a:t>S</a:t>
            </a:r>
            <a:r>
              <a:rPr lang="en-US" sz="1100" dirty="0">
                <a:solidFill>
                  <a:srgbClr val="000000"/>
                </a:solidFill>
                <a:effectLst/>
                <a:latin typeface="+mn-lt"/>
                <a:ea typeface="Times New Roman" panose="02020603050405020304" pitchFamily="18" charset="0"/>
              </a:rPr>
              <a:t>tarted career at DaimlerChrysler as a graduate of the Chrysler Institute of Engineering Management Trainee Program. </a:t>
            </a:r>
          </a:p>
          <a:p>
            <a:pPr marL="0" marR="0" algn="just">
              <a:lnSpc>
                <a:spcPct val="115000"/>
              </a:lnSpc>
            </a:pPr>
            <a:endParaRPr lang="en-US" sz="1000" dirty="0">
              <a:solidFill>
                <a:srgbClr val="000000"/>
              </a:solidFill>
              <a:latin typeface="+mn-lt"/>
              <a:ea typeface="Times New Roman" panose="02020603050405020304" pitchFamily="18" charset="0"/>
            </a:endParaRPr>
          </a:p>
          <a:p>
            <a:pPr marL="0" marR="0" algn="just">
              <a:lnSpc>
                <a:spcPct val="115000"/>
              </a:lnSpc>
            </a:pPr>
            <a:endParaRPr lang="en-US" sz="1000" dirty="0">
              <a:effectLst/>
              <a:latin typeface="+mn-lt"/>
              <a:ea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733550" y="1550988"/>
            <a:ext cx="5676900" cy="679450"/>
          </a:xfrm>
          <a:ln w="38100">
            <a:solidFill>
              <a:schemeClr val="accent2">
                <a:lumMod val="75000"/>
              </a:schemeClr>
            </a:solidFill>
          </a:ln>
        </p:spPr>
        <p:txBody>
          <a:bodyPr/>
          <a:lstStyle/>
          <a:p>
            <a:pPr>
              <a:defRPr/>
            </a:pPr>
            <a:r>
              <a:rPr lang="en-US" altLang="en-US" sz="2400" b="1" i="1" dirty="0"/>
              <a:t>The Magical 5X Valuation Multiple</a:t>
            </a:r>
            <a:br>
              <a:rPr lang="en-US" altLang="en-US" b="1" i="1" dirty="0"/>
            </a:br>
            <a:r>
              <a:rPr lang="en-US" altLang="en-US" sz="1800" b="1" i="1" dirty="0"/>
              <a:t>Consideration #2</a:t>
            </a:r>
            <a:endParaRPr lang="en-US" altLang="en-US" sz="1800" b="1" i="1" dirty="0">
              <a:latin typeface="Arial" panose="020B0604020202020204" pitchFamily="34" charset="0"/>
            </a:endParaRPr>
          </a:p>
        </p:txBody>
      </p:sp>
      <p:sp>
        <p:nvSpPr>
          <p:cNvPr id="51203" name="Rectangle 8"/>
          <p:cNvSpPr>
            <a:spLocks noGrp="1" noChangeArrowheads="1"/>
          </p:cNvSpPr>
          <p:nvPr>
            <p:ph type="sldNum" sz="quarter" idx="10"/>
          </p:nvPr>
        </p:nvSpPr>
        <p:spPr>
          <a:xfrm>
            <a:off x="7010400" y="639995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AF91E793-00A5-4F88-8C26-041A7D8E7A77}" type="slidenum">
              <a:rPr lang="en-US" altLang="en-US" sz="1400" smtClean="0"/>
              <a:pPr>
                <a:spcBef>
                  <a:spcPct val="0"/>
                </a:spcBef>
                <a:buFontTx/>
                <a:buNone/>
              </a:pPr>
              <a:t>30</a:t>
            </a:fld>
            <a:endParaRPr lang="en-US" altLang="en-US" sz="1400" dirty="0"/>
          </a:p>
        </p:txBody>
      </p:sp>
      <p:sp>
        <p:nvSpPr>
          <p:cNvPr id="51204" name="TextBox 2"/>
          <p:cNvSpPr txBox="1">
            <a:spLocks noChangeArrowheads="1"/>
          </p:cNvSpPr>
          <p:nvPr/>
        </p:nvSpPr>
        <p:spPr bwMode="auto">
          <a:xfrm>
            <a:off x="990600" y="2308225"/>
            <a:ext cx="7543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Identifying current value, creating a plan and shoring up financial statement methods and procedures are critical, and understand where you are compared to the </a:t>
            </a:r>
            <a:r>
              <a:rPr lang="en-US" altLang="en-US" sz="1400" b="1" i="1"/>
              <a:t>“Best in Class” </a:t>
            </a:r>
            <a:r>
              <a:rPr lang="en-US" altLang="en-US" sz="1400"/>
              <a:t>in your marketplace.</a:t>
            </a:r>
          </a:p>
          <a:p>
            <a:pPr>
              <a:spcBef>
                <a:spcPct val="0"/>
              </a:spcBef>
              <a:buFontTx/>
              <a:buNone/>
            </a:pPr>
            <a:r>
              <a:rPr lang="en-US" altLang="en-US" sz="1400" b="1" i="1"/>
              <a:t>EBITDA Multiples Primary Driver</a:t>
            </a:r>
          </a:p>
          <a:p>
            <a:pPr lvl="1">
              <a:spcBef>
                <a:spcPct val="0"/>
              </a:spcBef>
              <a:buFont typeface="Arial" panose="020B0604020202020204" pitchFamily="34" charset="0"/>
              <a:buChar char="•"/>
            </a:pPr>
            <a:r>
              <a:rPr lang="en-US" altLang="en-US" sz="1400"/>
              <a:t>A means of establishing the economic value of an operating business</a:t>
            </a:r>
          </a:p>
          <a:p>
            <a:pPr lvl="1">
              <a:spcBef>
                <a:spcPct val="0"/>
              </a:spcBef>
              <a:buFont typeface="Arial" panose="020B0604020202020204" pitchFamily="34" charset="0"/>
              <a:buChar char="•"/>
            </a:pPr>
            <a:r>
              <a:rPr lang="en-US" altLang="en-US" sz="1400"/>
              <a:t>No consideration for capital structure or taxes</a:t>
            </a:r>
          </a:p>
          <a:p>
            <a:pPr lvl="1">
              <a:spcBef>
                <a:spcPct val="0"/>
              </a:spcBef>
              <a:buFont typeface="Arial" panose="020B0604020202020204" pitchFamily="34" charset="0"/>
              <a:buChar char="•"/>
            </a:pPr>
            <a:r>
              <a:rPr lang="en-US" altLang="en-US" sz="1400"/>
              <a:t>A negotiated final value based on numerous considerations</a:t>
            </a:r>
          </a:p>
          <a:p>
            <a:pPr lvl="1">
              <a:spcBef>
                <a:spcPct val="0"/>
              </a:spcBef>
              <a:buFont typeface="Arial" panose="020B0604020202020204" pitchFamily="34" charset="0"/>
              <a:buChar char="•"/>
            </a:pPr>
            <a:r>
              <a:rPr lang="en-US" altLang="en-US" sz="1400"/>
              <a:t>In concept (5X cash flow less debt)</a:t>
            </a:r>
          </a:p>
          <a:p>
            <a:pPr>
              <a:spcBef>
                <a:spcPct val="0"/>
              </a:spcBef>
              <a:buFontTx/>
              <a:buNone/>
            </a:pPr>
            <a:r>
              <a:rPr lang="en-US" altLang="en-US" sz="1400" b="1" i="1"/>
              <a:t>Business Performing at its Optimal Operational Level</a:t>
            </a:r>
          </a:p>
          <a:p>
            <a:pPr lvl="1">
              <a:spcBef>
                <a:spcPct val="0"/>
              </a:spcBef>
              <a:buFont typeface="Arial" panose="020B0604020202020204" pitchFamily="34" charset="0"/>
              <a:buChar char="•"/>
            </a:pPr>
            <a:r>
              <a:rPr lang="en-US" altLang="en-US" sz="1400"/>
              <a:t>Maximizing profitability of operations </a:t>
            </a:r>
          </a:p>
          <a:p>
            <a:pPr lvl="1">
              <a:spcBef>
                <a:spcPct val="0"/>
              </a:spcBef>
              <a:buFont typeface="Arial" panose="020B0604020202020204" pitchFamily="34" charset="0"/>
              <a:buChar char="•"/>
            </a:pPr>
            <a:r>
              <a:rPr lang="en-US" altLang="en-US" sz="1400"/>
              <a:t>Drives up EBITDA level</a:t>
            </a:r>
          </a:p>
          <a:p>
            <a:pPr lvl="1">
              <a:spcBef>
                <a:spcPct val="0"/>
              </a:spcBef>
              <a:buFont typeface="Arial" panose="020B0604020202020204" pitchFamily="34" charset="0"/>
              <a:buChar char="•"/>
            </a:pPr>
            <a:r>
              <a:rPr lang="en-US" altLang="en-US" sz="1400"/>
              <a:t>Maximizes Valuation consideration</a:t>
            </a:r>
          </a:p>
          <a:p>
            <a:pPr lvl="1">
              <a:spcBef>
                <a:spcPct val="0"/>
              </a:spcBef>
              <a:buFont typeface="Arial" panose="020B0604020202020204" pitchFamily="34" charset="0"/>
              <a:buChar char="•"/>
            </a:pPr>
            <a:r>
              <a:rPr lang="en-US" altLang="en-US" sz="1400"/>
              <a:t>For every $1 increase in EBITDA = $5 or more in sales price</a:t>
            </a:r>
          </a:p>
          <a:p>
            <a:pPr>
              <a:spcBef>
                <a:spcPct val="0"/>
              </a:spcBef>
              <a:buFontTx/>
              <a:buNone/>
            </a:pPr>
            <a:r>
              <a:rPr lang="en-US" altLang="en-US" sz="1400" b="1" i="1"/>
              <a:t>Magical 5x Multiple</a:t>
            </a:r>
          </a:p>
          <a:p>
            <a:pPr lvl="1">
              <a:spcBef>
                <a:spcPct val="0"/>
              </a:spcBef>
              <a:buFont typeface="Arial" panose="020B0604020202020204" pitchFamily="34" charset="0"/>
              <a:buChar char="•"/>
            </a:pPr>
            <a:r>
              <a:rPr lang="en-US" altLang="en-US" sz="1400"/>
              <a:t>Based on a return on invested capital (ROIC)</a:t>
            </a:r>
          </a:p>
          <a:p>
            <a:pPr lvl="1">
              <a:spcBef>
                <a:spcPct val="0"/>
              </a:spcBef>
              <a:buFont typeface="Arial" panose="020B0604020202020204" pitchFamily="34" charset="0"/>
              <a:buChar char="•"/>
            </a:pPr>
            <a:r>
              <a:rPr lang="en-US" altLang="en-US" sz="1400"/>
              <a:t>Expected 20% return ( 1 divided by 20% = 5 )</a:t>
            </a:r>
          </a:p>
          <a:p>
            <a:pPr lvl="1">
              <a:spcBef>
                <a:spcPct val="0"/>
              </a:spcBef>
              <a:buFont typeface="Arial" panose="020B0604020202020204" pitchFamily="34" charset="0"/>
              <a:buChar char="•"/>
            </a:pPr>
            <a:r>
              <a:rPr lang="en-US" altLang="en-US" sz="1400"/>
              <a:t>If ROIC exceeds the cost of capital, the business creates value</a:t>
            </a:r>
          </a:p>
        </p:txBody>
      </p:sp>
      <p:sp>
        <p:nvSpPr>
          <p:cNvPr id="51205" name="Text Box 6"/>
          <p:cNvSpPr txBox="1">
            <a:spLocks noChangeArrowheads="1"/>
          </p:cNvSpPr>
          <p:nvPr/>
        </p:nvSpPr>
        <p:spPr bwMode="auto">
          <a:xfrm>
            <a:off x="381000" y="6036797"/>
            <a:ext cx="81534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solidFill>
                  <a:srgbClr val="1115AB"/>
                </a:solidFill>
              </a:rPr>
              <a:t>Setting realistic value expectations while understanding your industry, your competitors and the marketplace are critical.</a:t>
            </a:r>
          </a:p>
        </p:txBody>
      </p:sp>
      <p:pic>
        <p:nvPicPr>
          <p:cNvPr id="51206"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B07DA984-9404-4B6D-AE0C-8F92CC877C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762000" y="1614488"/>
            <a:ext cx="7467600" cy="495300"/>
          </a:xfrm>
          <a:ln w="38100">
            <a:solidFill>
              <a:schemeClr val="accent2">
                <a:lumMod val="75000"/>
              </a:schemeClr>
            </a:solidFill>
          </a:ln>
        </p:spPr>
        <p:txBody>
          <a:bodyPr/>
          <a:lstStyle/>
          <a:p>
            <a:pPr>
              <a:defRPr/>
            </a:pPr>
            <a:r>
              <a:rPr lang="en-US" altLang="en-US" sz="1800" b="1" i="1" dirty="0">
                <a:latin typeface="Arial" panose="020B0604020202020204" pitchFamily="34" charset="0"/>
              </a:rPr>
              <a:t>Using Competitive Intelligence to Drive your Strategic Thinking</a:t>
            </a:r>
            <a:br>
              <a:rPr lang="en-US" altLang="en-US" sz="1800" b="1" i="1" dirty="0">
                <a:latin typeface="Arial" panose="020B0604020202020204" pitchFamily="34" charset="0"/>
              </a:rPr>
            </a:br>
            <a:r>
              <a:rPr lang="en-US" altLang="en-US" sz="1800" b="1" i="1" dirty="0"/>
              <a:t>Consideration #3</a:t>
            </a:r>
            <a:endParaRPr lang="en-US" altLang="en-US" sz="1800" b="1" i="1" dirty="0">
              <a:latin typeface="Arial" panose="020B0604020202020204" pitchFamily="34" charset="0"/>
            </a:endParaRPr>
          </a:p>
        </p:txBody>
      </p:sp>
      <p:sp>
        <p:nvSpPr>
          <p:cNvPr id="53251" name="Rectangle 8"/>
          <p:cNvSpPr>
            <a:spLocks noGrp="1" noChangeArrowheads="1"/>
          </p:cNvSpPr>
          <p:nvPr>
            <p:ph type="sldNum" sz="quarter" idx="10"/>
          </p:nvPr>
        </p:nvSpPr>
        <p:spPr>
          <a:xfrm>
            <a:off x="7010400" y="635026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2DF5D563-ABF1-4A4F-84EC-144BA978DF1F}" type="slidenum">
              <a:rPr lang="en-US" altLang="en-US" sz="1400" smtClean="0"/>
              <a:pPr>
                <a:spcBef>
                  <a:spcPct val="0"/>
                </a:spcBef>
                <a:buFontTx/>
                <a:buNone/>
              </a:pPr>
              <a:t>31</a:t>
            </a:fld>
            <a:endParaRPr lang="en-US" altLang="en-US" sz="1400" dirty="0"/>
          </a:p>
        </p:txBody>
      </p:sp>
      <p:sp>
        <p:nvSpPr>
          <p:cNvPr id="16389" name="TextBox 2"/>
          <p:cNvSpPr txBox="1">
            <a:spLocks noChangeArrowheads="1"/>
          </p:cNvSpPr>
          <p:nvPr/>
        </p:nvSpPr>
        <p:spPr bwMode="auto">
          <a:xfrm>
            <a:off x="762000" y="2133600"/>
            <a:ext cx="7620000" cy="38782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1400" dirty="0"/>
              <a:t>Enhance or modify operations and appearance and maximize efficiencies</a:t>
            </a:r>
          </a:p>
          <a:p>
            <a:pPr>
              <a:spcBef>
                <a:spcPct val="0"/>
              </a:spcBef>
              <a:buFontTx/>
              <a:buNone/>
              <a:defRPr/>
            </a:pPr>
            <a:endParaRPr lang="en-US" altLang="en-US" sz="1400" dirty="0"/>
          </a:p>
          <a:p>
            <a:pPr>
              <a:spcBef>
                <a:spcPct val="0"/>
              </a:spcBef>
              <a:buFontTx/>
              <a:buNone/>
              <a:defRPr/>
            </a:pPr>
            <a:r>
              <a:rPr lang="en-US" altLang="en-US" sz="1400" b="1" i="1" dirty="0"/>
              <a:t>Competitive advantages and market positions don’t disappear overnight</a:t>
            </a:r>
          </a:p>
          <a:p>
            <a:pPr marL="1028700" lvl="1">
              <a:spcBef>
                <a:spcPct val="0"/>
              </a:spcBef>
              <a:buFont typeface="Arial" panose="020B0604020202020204" pitchFamily="34" charset="0"/>
              <a:buChar char="•"/>
              <a:defRPr/>
            </a:pPr>
            <a:r>
              <a:rPr lang="en-US" altLang="en-US" sz="1400" dirty="0"/>
              <a:t>Slowly lead a company astray one small misstep at a time</a:t>
            </a:r>
          </a:p>
          <a:p>
            <a:pPr marL="1028700" lvl="1">
              <a:spcBef>
                <a:spcPct val="0"/>
              </a:spcBef>
              <a:buFont typeface="Arial" panose="020B0604020202020204" pitchFamily="34" charset="0"/>
              <a:buChar char="•"/>
              <a:defRPr/>
            </a:pPr>
            <a:r>
              <a:rPr lang="en-US" altLang="en-US" sz="1400" dirty="0"/>
              <a:t>Little assumptions that derail a company</a:t>
            </a:r>
          </a:p>
          <a:p>
            <a:pPr marL="1028700" lvl="1">
              <a:spcBef>
                <a:spcPct val="0"/>
              </a:spcBef>
              <a:buFont typeface="Arial" panose="020B0604020202020204" pitchFamily="34" charset="0"/>
              <a:buChar char="•"/>
              <a:defRPr/>
            </a:pPr>
            <a:endParaRPr lang="en-US" altLang="en-US" sz="1400" dirty="0"/>
          </a:p>
          <a:p>
            <a:pPr>
              <a:spcBef>
                <a:spcPct val="0"/>
              </a:spcBef>
              <a:buFontTx/>
              <a:buNone/>
              <a:defRPr/>
            </a:pPr>
            <a:r>
              <a:rPr lang="en-US" altLang="en-US" sz="1400" b="1" i="1" dirty="0"/>
              <a:t>Market Intelligence and Competitive Analysis</a:t>
            </a:r>
          </a:p>
          <a:p>
            <a:pPr marL="1028700" lvl="1">
              <a:spcBef>
                <a:spcPct val="0"/>
              </a:spcBef>
              <a:buFont typeface="Arial" panose="020B0604020202020204" pitchFamily="34" charset="0"/>
              <a:buChar char="•"/>
              <a:defRPr/>
            </a:pPr>
            <a:r>
              <a:rPr lang="en-US" altLang="en-US" sz="1400" dirty="0"/>
              <a:t>Validate where your company stands competitively</a:t>
            </a:r>
          </a:p>
          <a:p>
            <a:pPr marL="1028700" lvl="1">
              <a:spcBef>
                <a:spcPct val="0"/>
              </a:spcBef>
              <a:buFont typeface="Arial" panose="020B0604020202020204" pitchFamily="34" charset="0"/>
              <a:buChar char="•"/>
              <a:defRPr/>
            </a:pPr>
            <a:r>
              <a:rPr lang="en-US" altLang="en-US" sz="1400" dirty="0"/>
              <a:t>Facilitates both external and internal decisions</a:t>
            </a:r>
          </a:p>
          <a:p>
            <a:pPr marL="1028700" lvl="1">
              <a:spcBef>
                <a:spcPct val="0"/>
              </a:spcBef>
              <a:buFont typeface="Arial" panose="020B0604020202020204" pitchFamily="34" charset="0"/>
              <a:buChar char="•"/>
              <a:defRPr/>
            </a:pPr>
            <a:r>
              <a:rPr lang="en-US" altLang="en-US" sz="1400" dirty="0"/>
              <a:t>Benchmarking against the best competitors creates </a:t>
            </a:r>
            <a:r>
              <a:rPr lang="en-US" altLang="en-US" sz="1400" b="1" i="1" dirty="0"/>
              <a:t>“Best Practices”</a:t>
            </a:r>
          </a:p>
          <a:p>
            <a:pPr marL="1028700" lvl="1">
              <a:spcBef>
                <a:spcPct val="0"/>
              </a:spcBef>
              <a:buFont typeface="Arial" panose="020B0604020202020204" pitchFamily="34" charset="0"/>
              <a:buChar char="•"/>
              <a:defRPr/>
            </a:pPr>
            <a:endParaRPr lang="en-US" altLang="en-US" sz="1400" dirty="0"/>
          </a:p>
          <a:p>
            <a:pPr>
              <a:spcBef>
                <a:spcPct val="0"/>
              </a:spcBef>
              <a:buFontTx/>
              <a:buNone/>
              <a:defRPr/>
            </a:pPr>
            <a:r>
              <a:rPr lang="en-US" altLang="en-US" sz="1400" b="1" i="1" dirty="0"/>
              <a:t>Internal issues – </a:t>
            </a:r>
            <a:r>
              <a:rPr lang="en-US" altLang="en-US" sz="1400" dirty="0"/>
              <a:t>good intelligence identifies areas requiring operational improvement to prioritize resource allocation accordingly and monitor progress</a:t>
            </a:r>
          </a:p>
          <a:p>
            <a:pPr marL="285750" indent="-285750">
              <a:spcBef>
                <a:spcPct val="0"/>
              </a:spcBef>
              <a:buFont typeface="Wingdings" panose="05000000000000000000" pitchFamily="2" charset="2"/>
              <a:buChar char="Ø"/>
              <a:defRPr/>
            </a:pPr>
            <a:endParaRPr lang="en-US" altLang="en-US" sz="1400" b="1" i="1" dirty="0"/>
          </a:p>
          <a:p>
            <a:pPr>
              <a:spcBef>
                <a:spcPct val="0"/>
              </a:spcBef>
              <a:buFontTx/>
              <a:buNone/>
              <a:defRPr/>
            </a:pPr>
            <a:r>
              <a:rPr lang="en-US" altLang="en-US" sz="1400" b="1" i="1" dirty="0"/>
              <a:t>External opportunities – </a:t>
            </a:r>
            <a:r>
              <a:rPr lang="en-US" altLang="en-US" sz="1400" dirty="0"/>
              <a:t>new market opportunities, acquisition options (including “not-for-sale” sellers), acquisition due diligence. Right intelligence provides confidence that nothing was missed</a:t>
            </a:r>
          </a:p>
        </p:txBody>
      </p:sp>
      <p:sp>
        <p:nvSpPr>
          <p:cNvPr id="53253" name="Text Box 6"/>
          <p:cNvSpPr txBox="1">
            <a:spLocks noChangeArrowheads="1"/>
          </p:cNvSpPr>
          <p:nvPr/>
        </p:nvSpPr>
        <p:spPr bwMode="auto">
          <a:xfrm>
            <a:off x="381000" y="5869715"/>
            <a:ext cx="81534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solidFill>
                  <a:srgbClr val="1115AB"/>
                </a:solidFill>
              </a:rPr>
              <a:t>Knowing what is going on in the market will help you with your decision, timing and process while you maximize your current operating performance.</a:t>
            </a:r>
          </a:p>
        </p:txBody>
      </p:sp>
      <p:pic>
        <p:nvPicPr>
          <p:cNvPr id="53254"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65"/>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F766A9BF-9ABB-4A19-A0A0-11002B889A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066800" y="1536700"/>
            <a:ext cx="7183438" cy="682625"/>
          </a:xfrm>
          <a:ln w="38100">
            <a:solidFill>
              <a:schemeClr val="accent2">
                <a:lumMod val="75000"/>
              </a:schemeClr>
            </a:solidFill>
          </a:ln>
        </p:spPr>
        <p:txBody>
          <a:bodyPr/>
          <a:lstStyle/>
          <a:p>
            <a:pPr>
              <a:defRPr/>
            </a:pPr>
            <a:r>
              <a:rPr lang="en-US" altLang="en-US" sz="2400" b="1" i="1" dirty="0">
                <a:latin typeface="Arial" panose="020B0604020202020204" pitchFamily="34" charset="0"/>
              </a:rPr>
              <a:t>Prepare Now for your Succession and/or Sale</a:t>
            </a:r>
            <a:br>
              <a:rPr lang="en-US" altLang="en-US" sz="2400" b="1" i="1" dirty="0">
                <a:latin typeface="Arial" panose="020B0604020202020204" pitchFamily="34" charset="0"/>
              </a:rPr>
            </a:br>
            <a:r>
              <a:rPr lang="en-US" altLang="en-US" sz="1800" b="1" i="1" dirty="0"/>
              <a:t>Consideration #4</a:t>
            </a:r>
            <a:endParaRPr lang="en-US" altLang="en-US" sz="1800" b="1" i="1" dirty="0">
              <a:latin typeface="Arial" panose="020B0604020202020204" pitchFamily="34" charset="0"/>
            </a:endParaRPr>
          </a:p>
        </p:txBody>
      </p:sp>
      <p:sp>
        <p:nvSpPr>
          <p:cNvPr id="55299" name="Rectangle 8"/>
          <p:cNvSpPr>
            <a:spLocks noGrp="1" noChangeArrowheads="1"/>
          </p:cNvSpPr>
          <p:nvPr>
            <p:ph type="sldNum" sz="quarter" idx="10"/>
          </p:nvPr>
        </p:nvSpPr>
        <p:spPr>
          <a:xfrm>
            <a:off x="7010400" y="638889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C5CF34D4-F506-47C6-A613-7B447FF917D3}" type="slidenum">
              <a:rPr lang="en-US" altLang="en-US" sz="1400" smtClean="0"/>
              <a:pPr>
                <a:spcBef>
                  <a:spcPct val="0"/>
                </a:spcBef>
                <a:buFontTx/>
                <a:buNone/>
              </a:pPr>
              <a:t>32</a:t>
            </a:fld>
            <a:endParaRPr lang="en-US" altLang="en-US" sz="1400" dirty="0"/>
          </a:p>
        </p:txBody>
      </p:sp>
      <p:sp>
        <p:nvSpPr>
          <p:cNvPr id="16389" name="TextBox 2"/>
          <p:cNvSpPr txBox="1">
            <a:spLocks noChangeArrowheads="1"/>
          </p:cNvSpPr>
          <p:nvPr/>
        </p:nvSpPr>
        <p:spPr bwMode="auto">
          <a:xfrm>
            <a:off x="342900" y="2282825"/>
            <a:ext cx="8458200" cy="36925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1300" dirty="0"/>
              <a:t>Complete objectives and check in consistently with your succession support team</a:t>
            </a:r>
          </a:p>
          <a:p>
            <a:pPr>
              <a:spcBef>
                <a:spcPct val="0"/>
              </a:spcBef>
              <a:buFontTx/>
              <a:buNone/>
              <a:defRPr/>
            </a:pPr>
            <a:endParaRPr lang="en-US" altLang="en-US" sz="1300" dirty="0"/>
          </a:p>
          <a:p>
            <a:pPr>
              <a:spcBef>
                <a:spcPct val="0"/>
              </a:spcBef>
              <a:buFontTx/>
              <a:buNone/>
              <a:defRPr/>
            </a:pPr>
            <a:r>
              <a:rPr lang="en-US" altLang="en-US" sz="1300" b="1" i="1" dirty="0"/>
              <a:t>Three dominant factors propelling M&amp;A activity in the future</a:t>
            </a:r>
          </a:p>
          <a:p>
            <a:pPr marL="571500" indent="-285750">
              <a:spcBef>
                <a:spcPct val="0"/>
              </a:spcBef>
              <a:defRPr/>
            </a:pPr>
            <a:r>
              <a:rPr lang="en-US" altLang="en-US" sz="1300" dirty="0"/>
              <a:t>Growing tsunami of retiring Baby Boomer business owners</a:t>
            </a:r>
          </a:p>
          <a:p>
            <a:pPr marL="571500" indent="-285750">
              <a:spcBef>
                <a:spcPct val="0"/>
              </a:spcBef>
              <a:defRPr/>
            </a:pPr>
            <a:r>
              <a:rPr lang="en-US" altLang="en-US" sz="1300" dirty="0"/>
              <a:t>Information Age’s perpetual revolutions – and resulting market disruptions</a:t>
            </a:r>
          </a:p>
          <a:p>
            <a:pPr marL="571500" indent="-285750">
              <a:spcBef>
                <a:spcPct val="0"/>
              </a:spcBef>
              <a:defRPr/>
            </a:pPr>
            <a:r>
              <a:rPr lang="en-US" altLang="en-US" sz="1300" dirty="0"/>
              <a:t>Increasing global competitive landscape in which business must compete</a:t>
            </a:r>
          </a:p>
          <a:p>
            <a:pPr marL="1028700" lvl="1">
              <a:spcBef>
                <a:spcPct val="0"/>
              </a:spcBef>
              <a:buFont typeface="Arial" panose="020B0604020202020204" pitchFamily="34" charset="0"/>
              <a:buChar char="•"/>
              <a:defRPr/>
            </a:pPr>
            <a:endParaRPr lang="en-US" altLang="en-US" sz="1300" dirty="0"/>
          </a:p>
          <a:p>
            <a:pPr>
              <a:spcBef>
                <a:spcPct val="0"/>
              </a:spcBef>
              <a:buFontTx/>
              <a:buNone/>
              <a:defRPr/>
            </a:pPr>
            <a:r>
              <a:rPr lang="en-US" altLang="en-US" sz="1300" b="1" i="1" dirty="0"/>
              <a:t>Key Factors</a:t>
            </a:r>
          </a:p>
          <a:p>
            <a:pPr marL="571500" indent="-285750">
              <a:spcBef>
                <a:spcPct val="0"/>
              </a:spcBef>
              <a:defRPr/>
            </a:pPr>
            <a:r>
              <a:rPr lang="en-US" altLang="en-US" sz="1300" dirty="0"/>
              <a:t>Estimated 67% of today’s middle market business owners will reach retirement age by 2029</a:t>
            </a:r>
          </a:p>
          <a:p>
            <a:pPr marL="571500" indent="-285750">
              <a:spcBef>
                <a:spcPct val="0"/>
              </a:spcBef>
              <a:defRPr/>
            </a:pPr>
            <a:r>
              <a:rPr lang="en-US" altLang="en-US" sz="1300" dirty="0"/>
              <a:t>Waves of technological advances will drive the need for M&amp;A going forward</a:t>
            </a:r>
          </a:p>
          <a:p>
            <a:pPr marL="571500" indent="-285750">
              <a:spcBef>
                <a:spcPct val="0"/>
              </a:spcBef>
              <a:defRPr/>
            </a:pPr>
            <a:r>
              <a:rPr lang="en-US" altLang="en-US" sz="1300" dirty="0"/>
              <a:t>Operational improvements to assist in the rapidly-accelerating trend toward a global economic world-order</a:t>
            </a:r>
          </a:p>
          <a:p>
            <a:pPr marL="571500" indent="-285750">
              <a:spcBef>
                <a:spcPct val="0"/>
              </a:spcBef>
              <a:defRPr/>
            </a:pPr>
            <a:r>
              <a:rPr lang="en-US" altLang="en-US" sz="1300" dirty="0"/>
              <a:t>Estimated $1 trillion in Private Equity Capital “dry powder” seeking business acquisitions</a:t>
            </a:r>
          </a:p>
          <a:p>
            <a:pPr marL="1028700" lvl="1">
              <a:spcBef>
                <a:spcPct val="0"/>
              </a:spcBef>
              <a:buFont typeface="Arial" panose="020B0604020202020204" pitchFamily="34" charset="0"/>
              <a:buChar char="•"/>
              <a:defRPr/>
            </a:pPr>
            <a:endParaRPr lang="en-US" altLang="en-US" sz="1300" dirty="0"/>
          </a:p>
          <a:p>
            <a:pPr>
              <a:spcBef>
                <a:spcPct val="0"/>
              </a:spcBef>
              <a:buFontTx/>
              <a:buNone/>
              <a:defRPr/>
            </a:pPr>
            <a:r>
              <a:rPr lang="en-US" altLang="en-US" sz="1300" b="1" i="1" dirty="0"/>
              <a:t>Talk to you Advisers</a:t>
            </a:r>
          </a:p>
          <a:p>
            <a:pPr marL="571500" indent="-285750">
              <a:spcBef>
                <a:spcPct val="0"/>
              </a:spcBef>
              <a:defRPr/>
            </a:pPr>
            <a:r>
              <a:rPr lang="en-US" altLang="en-US" sz="1300" dirty="0"/>
              <a:t>Operational Experts can improve on: 1) Appearance, 2) Efficiency, and 3) Maximize Profits</a:t>
            </a:r>
          </a:p>
          <a:p>
            <a:pPr marL="571500" indent="-285750">
              <a:spcBef>
                <a:spcPct val="0"/>
              </a:spcBef>
              <a:defRPr/>
            </a:pPr>
            <a:r>
              <a:rPr lang="en-US" altLang="en-US" sz="1300" dirty="0"/>
              <a:t>M&amp;A experts can negotiate the nuances of a deal far beyond the price of the deal</a:t>
            </a:r>
          </a:p>
          <a:p>
            <a:pPr marL="571500" indent="-285750">
              <a:spcBef>
                <a:spcPct val="0"/>
              </a:spcBef>
              <a:defRPr/>
            </a:pPr>
            <a:r>
              <a:rPr lang="en-US" altLang="en-US" sz="1300" dirty="0"/>
              <a:t>Maximize the overall value of the sale by a realistic value analysis of your business performance</a:t>
            </a:r>
          </a:p>
        </p:txBody>
      </p:sp>
      <p:sp>
        <p:nvSpPr>
          <p:cNvPr id="55301" name="Text Box 6"/>
          <p:cNvSpPr txBox="1">
            <a:spLocks noChangeArrowheads="1"/>
          </p:cNvSpPr>
          <p:nvPr/>
        </p:nvSpPr>
        <p:spPr bwMode="auto">
          <a:xfrm>
            <a:off x="571500" y="6065838"/>
            <a:ext cx="8001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1115AB"/>
                </a:solidFill>
              </a:rPr>
              <a:t>If selling is an option, understand the process and the market. Use your external transition team to evaluate objectively, just as a buyer would.</a:t>
            </a:r>
          </a:p>
        </p:txBody>
      </p:sp>
      <p:pic>
        <p:nvPicPr>
          <p:cNvPr id="5530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1F471021-EC02-4697-A75A-D69E819661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806575" y="1552575"/>
            <a:ext cx="5529263" cy="593725"/>
          </a:xfrm>
          <a:ln w="38100">
            <a:solidFill>
              <a:schemeClr val="accent2">
                <a:lumMod val="75000"/>
              </a:schemeClr>
            </a:solidFill>
          </a:ln>
        </p:spPr>
        <p:txBody>
          <a:bodyPr/>
          <a:lstStyle/>
          <a:p>
            <a:pPr>
              <a:defRPr/>
            </a:pPr>
            <a:r>
              <a:rPr lang="en-US" altLang="en-US" sz="2400" b="1" i="1" dirty="0">
                <a:latin typeface="Arial" panose="020B0604020202020204" pitchFamily="34" charset="0"/>
              </a:rPr>
              <a:t>Your Succession Planning Team</a:t>
            </a:r>
          </a:p>
        </p:txBody>
      </p:sp>
      <p:sp>
        <p:nvSpPr>
          <p:cNvPr id="57347" name="Rectangle 8"/>
          <p:cNvSpPr>
            <a:spLocks noGrp="1" noChangeArrowheads="1"/>
          </p:cNvSpPr>
          <p:nvPr>
            <p:ph type="sldNum" sz="quarter" idx="10"/>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31CF5240-576D-482D-9367-AE040F8DF588}" type="slidenum">
              <a:rPr lang="en-US" altLang="en-US" sz="1400" smtClean="0"/>
              <a:pPr>
                <a:spcBef>
                  <a:spcPct val="0"/>
                </a:spcBef>
                <a:buFontTx/>
                <a:buNone/>
              </a:pPr>
              <a:t>33</a:t>
            </a:fld>
            <a:endParaRPr lang="en-US" altLang="en-US" sz="1400" dirty="0"/>
          </a:p>
        </p:txBody>
      </p:sp>
      <p:sp>
        <p:nvSpPr>
          <p:cNvPr id="57348" name="Text Box 6"/>
          <p:cNvSpPr txBox="1">
            <a:spLocks noChangeArrowheads="1"/>
          </p:cNvSpPr>
          <p:nvPr/>
        </p:nvSpPr>
        <p:spPr bwMode="auto">
          <a:xfrm>
            <a:off x="762000" y="6032500"/>
            <a:ext cx="73914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i="1">
                <a:solidFill>
                  <a:srgbClr val="1115AB"/>
                </a:solidFill>
              </a:rPr>
              <a:t>Succession Planning is a team sport.  It’s a journey, not an event.</a:t>
            </a:r>
          </a:p>
        </p:txBody>
      </p:sp>
      <p:sp>
        <p:nvSpPr>
          <p:cNvPr id="57349" name="TextBox 1"/>
          <p:cNvSpPr txBox="1">
            <a:spLocks noChangeArrowheads="1"/>
          </p:cNvSpPr>
          <p:nvPr/>
        </p:nvSpPr>
        <p:spPr bwMode="auto">
          <a:xfrm>
            <a:off x="989013" y="2168525"/>
            <a:ext cx="69342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Whitehall works:</a:t>
            </a:r>
          </a:p>
          <a:p>
            <a:pPr>
              <a:spcBef>
                <a:spcPct val="0"/>
              </a:spcBef>
              <a:buFontTx/>
              <a:buNone/>
            </a:pPr>
            <a:endParaRPr lang="en-US" altLang="en-US" sz="600" dirty="0"/>
          </a:p>
          <a:p>
            <a:pPr lvl="1">
              <a:spcBef>
                <a:spcPct val="0"/>
              </a:spcBef>
              <a:buFont typeface="Arial" panose="020B0604020202020204" pitchFamily="34" charset="0"/>
              <a:buChar char="•"/>
            </a:pPr>
            <a:r>
              <a:rPr lang="en-US" altLang="en-US" sz="1800" dirty="0"/>
              <a:t>With specialists in all areas effected by the transition plan for your organization. </a:t>
            </a:r>
          </a:p>
          <a:p>
            <a:pPr lvl="1">
              <a:spcBef>
                <a:spcPct val="0"/>
              </a:spcBef>
              <a:buFont typeface="Arial" panose="020B0604020202020204" pitchFamily="34" charset="0"/>
              <a:buChar char="•"/>
            </a:pPr>
            <a:r>
              <a:rPr lang="en-US" altLang="en-US" sz="1800" dirty="0"/>
              <a:t>In establishing consistent and structured communication. </a:t>
            </a:r>
          </a:p>
          <a:p>
            <a:pPr lvl="1">
              <a:spcBef>
                <a:spcPct val="0"/>
              </a:spcBef>
              <a:buFont typeface="Arial" panose="020B0604020202020204" pitchFamily="34" charset="0"/>
              <a:buChar char="•"/>
            </a:pPr>
            <a:r>
              <a:rPr lang="en-US" altLang="en-US" sz="1800" dirty="0"/>
              <a:t>In assisting with the understanding and implementation of your plan options throughout the process.</a:t>
            </a:r>
          </a:p>
          <a:p>
            <a:pPr>
              <a:spcBef>
                <a:spcPct val="0"/>
              </a:spcBef>
              <a:buFontTx/>
              <a:buNone/>
            </a:pPr>
            <a:endParaRPr lang="en-US" altLang="en-US" sz="1800" dirty="0"/>
          </a:p>
          <a:p>
            <a:pPr>
              <a:spcBef>
                <a:spcPct val="0"/>
              </a:spcBef>
              <a:buFontTx/>
              <a:buNone/>
            </a:pPr>
            <a:r>
              <a:rPr lang="en-US" altLang="en-US" sz="1800" dirty="0"/>
              <a:t>Some of the important parties to include in your planning are:</a:t>
            </a:r>
          </a:p>
          <a:p>
            <a:pPr>
              <a:spcBef>
                <a:spcPct val="0"/>
              </a:spcBef>
              <a:buFontTx/>
              <a:buNone/>
            </a:pPr>
            <a:endParaRPr lang="en-US" altLang="en-US" sz="600" dirty="0"/>
          </a:p>
          <a:p>
            <a:pPr lvl="1">
              <a:spcBef>
                <a:spcPct val="0"/>
              </a:spcBef>
              <a:buFont typeface="Arial" panose="020B0604020202020204" pitchFamily="34" charset="0"/>
              <a:buChar char="•"/>
            </a:pPr>
            <a:r>
              <a:rPr lang="en-US" altLang="en-US" sz="1800" dirty="0"/>
              <a:t>Company Management</a:t>
            </a:r>
          </a:p>
          <a:p>
            <a:pPr lvl="1">
              <a:spcBef>
                <a:spcPct val="0"/>
              </a:spcBef>
              <a:buFont typeface="Arial" panose="020B0604020202020204" pitchFamily="34" charset="0"/>
              <a:buChar char="•"/>
            </a:pPr>
            <a:r>
              <a:rPr lang="en-US" altLang="en-US" sz="1800" dirty="0"/>
              <a:t>Accounting Firm</a:t>
            </a:r>
          </a:p>
          <a:p>
            <a:pPr lvl="1">
              <a:spcBef>
                <a:spcPct val="0"/>
              </a:spcBef>
              <a:buFont typeface="Arial" panose="020B0604020202020204" pitchFamily="34" charset="0"/>
              <a:buChar char="•"/>
            </a:pPr>
            <a:r>
              <a:rPr lang="en-US" altLang="en-US" sz="1800" dirty="0"/>
              <a:t>Legal Team</a:t>
            </a:r>
          </a:p>
          <a:p>
            <a:pPr lvl="1">
              <a:spcBef>
                <a:spcPct val="0"/>
              </a:spcBef>
              <a:buFont typeface="Arial" panose="020B0604020202020204" pitchFamily="34" charset="0"/>
              <a:buChar char="•"/>
            </a:pPr>
            <a:r>
              <a:rPr lang="en-US" altLang="en-US" sz="1800" dirty="0"/>
              <a:t>Financial Institution</a:t>
            </a:r>
          </a:p>
          <a:p>
            <a:pPr lvl="1">
              <a:spcBef>
                <a:spcPct val="0"/>
              </a:spcBef>
              <a:buFont typeface="Arial" panose="020B0604020202020204" pitchFamily="34" charset="0"/>
              <a:buChar char="•"/>
            </a:pPr>
            <a:r>
              <a:rPr lang="en-US" altLang="en-US" sz="1800" dirty="0"/>
              <a:t>Other Interested Parties (family/shareholders)</a:t>
            </a:r>
          </a:p>
        </p:txBody>
      </p:sp>
      <p:pic>
        <p:nvPicPr>
          <p:cNvPr id="57350"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FD580BF4-2276-4846-8372-AD3AD6780E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52"/>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0" y="6324600"/>
            <a:ext cx="9144000" cy="152400"/>
          </a:xfrm>
          <a:prstGeom prst="roundRect">
            <a:avLst/>
          </a:prstGeom>
          <a:ln>
            <a:solidFill>
              <a:srgbClr val="B2F282"/>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dirty="0"/>
          </a:p>
        </p:txBody>
      </p:sp>
      <p:pic>
        <p:nvPicPr>
          <p:cNvPr id="7" name="Picture 2" descr="Header graphic">
            <a:extLst>
              <a:ext uri="{FF2B5EF4-FFF2-40B4-BE49-F238E27FC236}">
                <a16:creationId xmlns:a16="http://schemas.microsoft.com/office/drawing/2014/main" id="{CCF1F4A2-C25B-4E07-940D-58AF6D576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76"/>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45751FA8-B1F2-4728-9F00-790F1E5FB5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8119"/>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4149530-7ACE-44D9-F3AD-F6123622FC54}"/>
              </a:ext>
            </a:extLst>
          </p:cNvPr>
          <p:cNvPicPr>
            <a:picLocks noChangeAspect="1"/>
          </p:cNvPicPr>
          <p:nvPr/>
        </p:nvPicPr>
        <p:blipFill>
          <a:blip r:embed="rId5"/>
          <a:stretch>
            <a:fillRect/>
          </a:stretch>
        </p:blipFill>
        <p:spPr>
          <a:xfrm>
            <a:off x="76200" y="1725919"/>
            <a:ext cx="8991600" cy="4131641"/>
          </a:xfrm>
          <a:prstGeom prst="rect">
            <a:avLst/>
          </a:prstGeom>
        </p:spPr>
      </p:pic>
    </p:spTree>
    <p:extLst>
      <p:ext uri="{BB962C8B-B14F-4D97-AF65-F5344CB8AC3E}">
        <p14:creationId xmlns:p14="http://schemas.microsoft.com/office/powerpoint/2010/main" val="3368391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52"/>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0" y="6324600"/>
            <a:ext cx="9144000" cy="152400"/>
          </a:xfrm>
          <a:prstGeom prst="roundRect">
            <a:avLst/>
          </a:prstGeom>
          <a:ln>
            <a:solidFill>
              <a:srgbClr val="B2F282"/>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dirty="0"/>
          </a:p>
        </p:txBody>
      </p:sp>
      <p:pic>
        <p:nvPicPr>
          <p:cNvPr id="7" name="Picture 2" descr="Header graphic">
            <a:extLst>
              <a:ext uri="{FF2B5EF4-FFF2-40B4-BE49-F238E27FC236}">
                <a16:creationId xmlns:a16="http://schemas.microsoft.com/office/drawing/2014/main" id="{CCF1F4A2-C25B-4E07-940D-58AF6D576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76"/>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45751FA8-B1F2-4728-9F00-790F1E5FB5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8119"/>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C8E1B15-7CC0-FE92-C42F-FB1CC29CB0DE}"/>
              </a:ext>
            </a:extLst>
          </p:cNvPr>
          <p:cNvPicPr>
            <a:picLocks noChangeAspect="1"/>
          </p:cNvPicPr>
          <p:nvPr/>
        </p:nvPicPr>
        <p:blipFill>
          <a:blip r:embed="rId5"/>
          <a:stretch>
            <a:fillRect/>
          </a:stretch>
        </p:blipFill>
        <p:spPr>
          <a:xfrm>
            <a:off x="0" y="1371600"/>
            <a:ext cx="9144000" cy="4953994"/>
          </a:xfrm>
          <a:prstGeom prst="rect">
            <a:avLst/>
          </a:prstGeom>
        </p:spPr>
      </p:pic>
    </p:spTree>
    <p:extLst>
      <p:ext uri="{BB962C8B-B14F-4D97-AF65-F5344CB8AC3E}">
        <p14:creationId xmlns:p14="http://schemas.microsoft.com/office/powerpoint/2010/main" val="11164784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181100" y="115888"/>
            <a:ext cx="7086600" cy="914400"/>
          </a:xfrm>
          <a:ln w="38100">
            <a:solidFill>
              <a:schemeClr val="accent2">
                <a:lumMod val="75000"/>
              </a:schemeClr>
            </a:solidFill>
          </a:ln>
        </p:spPr>
        <p:txBody>
          <a:bodyPr/>
          <a:lstStyle/>
          <a:p>
            <a:pPr>
              <a:defRPr/>
            </a:pPr>
            <a:endParaRPr lang="en-US" altLang="en-US" sz="2400" b="1" i="1" dirty="0">
              <a:solidFill>
                <a:schemeClr val="tx1"/>
              </a:solidFill>
              <a:latin typeface="Arial" panose="020B0604020202020204" pitchFamily="34" charset="0"/>
            </a:endParaRPr>
          </a:p>
        </p:txBody>
      </p:sp>
      <p:sp>
        <p:nvSpPr>
          <p:cNvPr id="65539"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53AEC3BB-492C-400F-9D21-895736DA732F}" type="slidenum">
              <a:rPr lang="en-US" altLang="en-US" sz="1400" smtClean="0"/>
              <a:pPr>
                <a:spcBef>
                  <a:spcPct val="0"/>
                </a:spcBef>
                <a:buFontTx/>
                <a:buNone/>
              </a:pPr>
              <a:t>36</a:t>
            </a:fld>
            <a:endParaRPr lang="en-US" altLang="en-US" sz="1400" dirty="0"/>
          </a:p>
        </p:txBody>
      </p:sp>
      <p:sp>
        <p:nvSpPr>
          <p:cNvPr id="65540" name="TextBox 2"/>
          <p:cNvSpPr txBox="1">
            <a:spLocks noChangeArrowheads="1"/>
          </p:cNvSpPr>
          <p:nvPr/>
        </p:nvSpPr>
        <p:spPr bwMode="auto">
          <a:xfrm>
            <a:off x="914400" y="17526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6554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0F7B0288-769F-41D9-BCC7-67BE8FD962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aching">
            <a:extLst>
              <a:ext uri="{FF2B5EF4-FFF2-40B4-BE49-F238E27FC236}">
                <a16:creationId xmlns:a16="http://schemas.microsoft.com/office/drawing/2014/main" id="{A402287F-B9DC-C7B0-74A3-EFBD1D8705F5}"/>
              </a:ext>
            </a:extLst>
          </p:cNvPr>
          <p:cNvSpPr txBox="1">
            <a:spLocks/>
          </p:cNvSpPr>
          <p:nvPr/>
        </p:nvSpPr>
        <p:spPr bwMode="gray">
          <a:xfrm>
            <a:off x="0" y="1465263"/>
            <a:ext cx="9144000" cy="476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274320" tIns="274320" rIns="274320" bIns="2743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Arial" charset="0"/>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Arial" charset="0"/>
              </a:defRPr>
            </a:lvl6pPr>
            <a:lvl7pPr marL="914400" algn="ctr" rtl="0" eaLnBrk="1" fontAlgn="base" hangingPunct="1">
              <a:spcBef>
                <a:spcPct val="0"/>
              </a:spcBef>
              <a:spcAft>
                <a:spcPct val="0"/>
              </a:spcAft>
              <a:defRPr sz="2800">
                <a:solidFill>
                  <a:schemeClr val="tx2"/>
                </a:solidFill>
                <a:latin typeface="Arial" charset="0"/>
              </a:defRPr>
            </a:lvl7pPr>
            <a:lvl8pPr marL="1371600" algn="ctr" rtl="0" eaLnBrk="1" fontAlgn="base" hangingPunct="1">
              <a:spcBef>
                <a:spcPct val="0"/>
              </a:spcBef>
              <a:spcAft>
                <a:spcPct val="0"/>
              </a:spcAft>
              <a:defRPr sz="2800">
                <a:solidFill>
                  <a:schemeClr val="tx2"/>
                </a:solidFill>
                <a:latin typeface="Arial" charset="0"/>
              </a:defRPr>
            </a:lvl8pPr>
            <a:lvl9pPr marL="1828800" algn="ctr" rtl="0" eaLnBrk="1" fontAlgn="base" hangingPunct="1">
              <a:spcBef>
                <a:spcPct val="0"/>
              </a:spcBef>
              <a:spcAft>
                <a:spcPct val="0"/>
              </a:spcAft>
              <a:defRPr sz="2800">
                <a:solidFill>
                  <a:schemeClr val="tx2"/>
                </a:solidFill>
                <a:latin typeface="Arial" charset="0"/>
              </a:defRPr>
            </a:lvl9pPr>
          </a:lstStyle>
          <a:p>
            <a:r>
              <a:rPr lang="en-US" sz="2400" b="1" kern="0" dirty="0"/>
              <a:t>Leadership Circle Assessment</a:t>
            </a:r>
          </a:p>
        </p:txBody>
      </p:sp>
      <p:pic>
        <p:nvPicPr>
          <p:cNvPr id="5" name="Picture 4">
            <a:extLst>
              <a:ext uri="{FF2B5EF4-FFF2-40B4-BE49-F238E27FC236}">
                <a16:creationId xmlns:a16="http://schemas.microsoft.com/office/drawing/2014/main" id="{E415DF69-211A-F91D-9C10-97C8544AC3CA}"/>
              </a:ext>
            </a:extLst>
          </p:cNvPr>
          <p:cNvPicPr>
            <a:picLocks noChangeAspect="1"/>
          </p:cNvPicPr>
          <p:nvPr/>
        </p:nvPicPr>
        <p:blipFill>
          <a:blip r:embed="rId5"/>
          <a:stretch>
            <a:fillRect/>
          </a:stretch>
        </p:blipFill>
        <p:spPr>
          <a:xfrm>
            <a:off x="2477329" y="2338825"/>
            <a:ext cx="3991348" cy="3957935"/>
          </a:xfrm>
          <a:prstGeom prst="rect">
            <a:avLst/>
          </a:prstGeom>
        </p:spPr>
      </p:pic>
      <p:pic>
        <p:nvPicPr>
          <p:cNvPr id="6" name="Picture 5">
            <a:extLst>
              <a:ext uri="{FF2B5EF4-FFF2-40B4-BE49-F238E27FC236}">
                <a16:creationId xmlns:a16="http://schemas.microsoft.com/office/drawing/2014/main" id="{72653840-6B18-EB96-A50C-572358734552}"/>
              </a:ext>
            </a:extLst>
          </p:cNvPr>
          <p:cNvPicPr>
            <a:picLocks noChangeAspect="1"/>
          </p:cNvPicPr>
          <p:nvPr/>
        </p:nvPicPr>
        <p:blipFill>
          <a:blip r:embed="rId6"/>
          <a:stretch>
            <a:fillRect/>
          </a:stretch>
        </p:blipFill>
        <p:spPr>
          <a:xfrm>
            <a:off x="762000" y="2209800"/>
            <a:ext cx="7078277" cy="4188560"/>
          </a:xfrm>
          <a:prstGeom prst="rect">
            <a:avLst/>
          </a:prstGeom>
        </p:spPr>
      </p:pic>
    </p:spTree>
    <p:extLst>
      <p:ext uri="{BB962C8B-B14F-4D97-AF65-F5344CB8AC3E}">
        <p14:creationId xmlns:p14="http://schemas.microsoft.com/office/powerpoint/2010/main" val="371061365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181100" y="115888"/>
            <a:ext cx="7086600" cy="914400"/>
          </a:xfrm>
          <a:ln w="38100">
            <a:solidFill>
              <a:schemeClr val="accent2">
                <a:lumMod val="75000"/>
              </a:schemeClr>
            </a:solidFill>
          </a:ln>
        </p:spPr>
        <p:txBody>
          <a:bodyPr/>
          <a:lstStyle/>
          <a:p>
            <a:pPr>
              <a:defRPr/>
            </a:pPr>
            <a:endParaRPr lang="en-US" altLang="en-US" sz="2400" b="1" i="1" dirty="0">
              <a:solidFill>
                <a:schemeClr val="tx1"/>
              </a:solidFill>
              <a:latin typeface="Arial" panose="020B0604020202020204" pitchFamily="34" charset="0"/>
            </a:endParaRPr>
          </a:p>
        </p:txBody>
      </p:sp>
      <p:sp>
        <p:nvSpPr>
          <p:cNvPr id="65539"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 </a:t>
            </a:r>
            <a:fld id="{53AEC3BB-492C-400F-9D21-895736DA732F}" type="slidenum">
              <a:rPr lang="en-US" altLang="en-US" sz="1400" smtClean="0"/>
              <a:pPr>
                <a:spcBef>
                  <a:spcPct val="0"/>
                </a:spcBef>
                <a:buFontTx/>
                <a:buNone/>
              </a:pPr>
              <a:t>37</a:t>
            </a:fld>
            <a:endParaRPr lang="en-US" altLang="en-US" sz="1400"/>
          </a:p>
        </p:txBody>
      </p:sp>
      <p:sp>
        <p:nvSpPr>
          <p:cNvPr id="65540" name="TextBox 2"/>
          <p:cNvSpPr txBox="1">
            <a:spLocks noChangeArrowheads="1"/>
          </p:cNvSpPr>
          <p:nvPr/>
        </p:nvSpPr>
        <p:spPr bwMode="auto">
          <a:xfrm>
            <a:off x="914400" y="14478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6554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0F7B0288-769F-41D9-BCC7-67BE8FD962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B5EEADE-0109-9269-C10D-7E66B2053EB2}"/>
              </a:ext>
            </a:extLst>
          </p:cNvPr>
          <p:cNvSpPr/>
          <p:nvPr/>
        </p:nvSpPr>
        <p:spPr>
          <a:xfrm>
            <a:off x="0" y="1465263"/>
            <a:ext cx="4495800" cy="5375274"/>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aching">
            <a:extLst>
              <a:ext uri="{FF2B5EF4-FFF2-40B4-BE49-F238E27FC236}">
                <a16:creationId xmlns:a16="http://schemas.microsoft.com/office/drawing/2014/main" id="{A402287F-B9DC-C7B0-74A3-EFBD1D8705F5}"/>
              </a:ext>
            </a:extLst>
          </p:cNvPr>
          <p:cNvSpPr txBox="1">
            <a:spLocks/>
          </p:cNvSpPr>
          <p:nvPr/>
        </p:nvSpPr>
        <p:spPr bwMode="gray">
          <a:xfrm>
            <a:off x="609600" y="3142223"/>
            <a:ext cx="3048000" cy="11984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274320" tIns="274320" rIns="274320" bIns="2743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Arial" charset="0"/>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Arial" charset="0"/>
              </a:defRPr>
            </a:lvl6pPr>
            <a:lvl7pPr marL="914400" algn="ctr" rtl="0" eaLnBrk="1" fontAlgn="base" hangingPunct="1">
              <a:spcBef>
                <a:spcPct val="0"/>
              </a:spcBef>
              <a:spcAft>
                <a:spcPct val="0"/>
              </a:spcAft>
              <a:defRPr sz="2800">
                <a:solidFill>
                  <a:schemeClr val="tx2"/>
                </a:solidFill>
                <a:latin typeface="Arial" charset="0"/>
              </a:defRPr>
            </a:lvl7pPr>
            <a:lvl8pPr marL="1371600" algn="ctr" rtl="0" eaLnBrk="1" fontAlgn="base" hangingPunct="1">
              <a:spcBef>
                <a:spcPct val="0"/>
              </a:spcBef>
              <a:spcAft>
                <a:spcPct val="0"/>
              </a:spcAft>
              <a:defRPr sz="2800">
                <a:solidFill>
                  <a:schemeClr val="tx2"/>
                </a:solidFill>
                <a:latin typeface="Arial" charset="0"/>
              </a:defRPr>
            </a:lvl8pPr>
            <a:lvl9pPr marL="1828800" algn="ctr" rtl="0" eaLnBrk="1" fontAlgn="base" hangingPunct="1">
              <a:spcBef>
                <a:spcPct val="0"/>
              </a:spcBef>
              <a:spcAft>
                <a:spcPct val="0"/>
              </a:spcAft>
              <a:defRPr sz="2800">
                <a:solidFill>
                  <a:schemeClr val="tx2"/>
                </a:solidFill>
                <a:latin typeface="Arial" charset="0"/>
              </a:defRPr>
            </a:lvl9pPr>
          </a:lstStyle>
          <a:p>
            <a:r>
              <a:rPr lang="en-US" sz="4000" b="1" kern="0" dirty="0"/>
              <a:t>Executive Coaching</a:t>
            </a:r>
          </a:p>
        </p:txBody>
      </p:sp>
      <p:sp>
        <p:nvSpPr>
          <p:cNvPr id="12" name="TextBox 11">
            <a:extLst>
              <a:ext uri="{FF2B5EF4-FFF2-40B4-BE49-F238E27FC236}">
                <a16:creationId xmlns:a16="http://schemas.microsoft.com/office/drawing/2014/main" id="{E0B69A68-3B22-C73A-18B2-08FD92A6ED2B}"/>
              </a:ext>
            </a:extLst>
          </p:cNvPr>
          <p:cNvSpPr txBox="1"/>
          <p:nvPr/>
        </p:nvSpPr>
        <p:spPr>
          <a:xfrm>
            <a:off x="4741806" y="2143200"/>
            <a:ext cx="4191000" cy="3375283"/>
          </a:xfrm>
          <a:prstGeom prst="rect">
            <a:avLst/>
          </a:prstGeom>
          <a:noFill/>
        </p:spPr>
        <p:txBody>
          <a:bodyPr wrap="square">
            <a:spAutoFit/>
          </a:bodyPr>
          <a:lstStyle/>
          <a:p>
            <a:pPr defTabSz="914400">
              <a:lnSpc>
                <a:spcPct val="100000"/>
              </a:lnSpc>
              <a:spcBef>
                <a:spcPts val="1000"/>
              </a:spcBef>
              <a:defRPr sz="5800" b="1">
                <a:latin typeface="NudistaSemiBold"/>
                <a:ea typeface="NudistaSemiBold"/>
                <a:cs typeface="NudistaSemiBold"/>
                <a:sym typeface="NudistaSemiBold"/>
              </a:defRPr>
            </a:pPr>
            <a:r>
              <a:rPr lang="en-US" sz="2000" dirty="0">
                <a:latin typeface="+mj-lt"/>
              </a:rPr>
              <a:t>A Coach helps to optimize the effectiveness of others by:</a:t>
            </a:r>
          </a:p>
          <a:p>
            <a:pPr marL="457200" indent="-457200" defTabSz="914400">
              <a:lnSpc>
                <a:spcPct val="100000"/>
              </a:lnSpc>
              <a:spcBef>
                <a:spcPts val="1000"/>
              </a:spcBef>
              <a:buSzPct val="100000"/>
              <a:buChar char="-"/>
              <a:defRPr sz="5800">
                <a:latin typeface="NudistaSemiBold"/>
                <a:ea typeface="NudistaSemiBold"/>
                <a:cs typeface="NudistaSemiBold"/>
                <a:sym typeface="NudistaSemiBold"/>
              </a:defRPr>
            </a:pPr>
            <a:r>
              <a:rPr lang="en-US" sz="2000" dirty="0">
                <a:latin typeface="+mn-lt"/>
              </a:rPr>
              <a:t>Tapping into their innate abilities</a:t>
            </a:r>
          </a:p>
          <a:p>
            <a:pPr marL="457200" indent="-457200" defTabSz="914400">
              <a:lnSpc>
                <a:spcPct val="100000"/>
              </a:lnSpc>
              <a:spcBef>
                <a:spcPts val="1000"/>
              </a:spcBef>
              <a:buSzPct val="100000"/>
              <a:buChar char="-"/>
              <a:defRPr sz="5800">
                <a:latin typeface="NudistaSemiBold"/>
                <a:ea typeface="NudistaSemiBold"/>
                <a:cs typeface="NudistaSemiBold"/>
                <a:sym typeface="NudistaSemiBold"/>
              </a:defRPr>
            </a:pPr>
            <a:r>
              <a:rPr lang="en-US" sz="2000" dirty="0">
                <a:latin typeface="+mn-lt"/>
              </a:rPr>
              <a:t>Optimizing their strengths</a:t>
            </a:r>
          </a:p>
          <a:p>
            <a:pPr marL="457200" indent="-457200" defTabSz="914400">
              <a:lnSpc>
                <a:spcPct val="100000"/>
              </a:lnSpc>
              <a:spcBef>
                <a:spcPts val="1000"/>
              </a:spcBef>
              <a:buSzPct val="100000"/>
              <a:buChar char="-"/>
              <a:defRPr sz="5800">
                <a:latin typeface="NudistaSemiBold"/>
                <a:ea typeface="NudistaSemiBold"/>
                <a:cs typeface="NudistaSemiBold"/>
                <a:sym typeface="NudistaSemiBold"/>
              </a:defRPr>
            </a:pPr>
            <a:r>
              <a:rPr lang="en-US" sz="2000" dirty="0">
                <a:latin typeface="+mn-lt"/>
              </a:rPr>
              <a:t>Navigating around their weaknesses</a:t>
            </a:r>
          </a:p>
          <a:p>
            <a:pPr marL="457200" indent="-457200" defTabSz="914400">
              <a:lnSpc>
                <a:spcPct val="100000"/>
              </a:lnSpc>
              <a:spcBef>
                <a:spcPts val="1000"/>
              </a:spcBef>
              <a:buSzPct val="100000"/>
              <a:buChar char="-"/>
              <a:defRPr sz="5800">
                <a:latin typeface="NudistaSemiBold"/>
                <a:ea typeface="NudistaSemiBold"/>
                <a:cs typeface="NudistaSemiBold"/>
                <a:sym typeface="NudistaSemiBold"/>
              </a:defRPr>
            </a:pPr>
            <a:r>
              <a:rPr lang="en-US" sz="2000" dirty="0">
                <a:latin typeface="+mn-lt"/>
              </a:rPr>
              <a:t>Stretching into new areas of growth and possibility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181100" y="115888"/>
            <a:ext cx="7086600" cy="914400"/>
          </a:xfrm>
          <a:ln w="38100">
            <a:solidFill>
              <a:schemeClr val="accent2">
                <a:lumMod val="75000"/>
              </a:schemeClr>
            </a:solidFill>
          </a:ln>
        </p:spPr>
        <p:txBody>
          <a:bodyPr/>
          <a:lstStyle/>
          <a:p>
            <a:pPr>
              <a:defRPr/>
            </a:pPr>
            <a:endParaRPr lang="en-US" altLang="en-US" sz="2400" b="1" i="1" dirty="0">
              <a:solidFill>
                <a:schemeClr val="tx1"/>
              </a:solidFill>
              <a:latin typeface="Arial" panose="020B0604020202020204" pitchFamily="34" charset="0"/>
            </a:endParaRPr>
          </a:p>
        </p:txBody>
      </p:sp>
      <p:sp>
        <p:nvSpPr>
          <p:cNvPr id="65539"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53AEC3BB-492C-400F-9D21-895736DA732F}" type="slidenum">
              <a:rPr lang="en-US" altLang="en-US" sz="1400" smtClean="0"/>
              <a:pPr>
                <a:spcBef>
                  <a:spcPct val="0"/>
                </a:spcBef>
                <a:buFontTx/>
                <a:buNone/>
              </a:pPr>
              <a:t>38</a:t>
            </a:fld>
            <a:endParaRPr lang="en-US" altLang="en-US" sz="1400" dirty="0"/>
          </a:p>
        </p:txBody>
      </p:sp>
      <p:pic>
        <p:nvPicPr>
          <p:cNvPr id="6554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0F7B0288-769F-41D9-BCC7-67BE8FD962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B5EEADE-0109-9269-C10D-7E66B2053EB2}"/>
              </a:ext>
            </a:extLst>
          </p:cNvPr>
          <p:cNvSpPr/>
          <p:nvPr/>
        </p:nvSpPr>
        <p:spPr>
          <a:xfrm>
            <a:off x="0" y="1465263"/>
            <a:ext cx="4495800" cy="5375274"/>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aching">
            <a:extLst>
              <a:ext uri="{FF2B5EF4-FFF2-40B4-BE49-F238E27FC236}">
                <a16:creationId xmlns:a16="http://schemas.microsoft.com/office/drawing/2014/main" id="{A402287F-B9DC-C7B0-74A3-EFBD1D8705F5}"/>
              </a:ext>
            </a:extLst>
          </p:cNvPr>
          <p:cNvSpPr txBox="1">
            <a:spLocks/>
          </p:cNvSpPr>
          <p:nvPr/>
        </p:nvSpPr>
        <p:spPr bwMode="gray">
          <a:xfrm>
            <a:off x="0" y="1981200"/>
            <a:ext cx="4495800" cy="392271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274320" tIns="274320" rIns="274320" bIns="2743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Arial" charset="0"/>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Arial" charset="0"/>
              </a:defRPr>
            </a:lvl6pPr>
            <a:lvl7pPr marL="914400" algn="ctr" rtl="0" eaLnBrk="1" fontAlgn="base" hangingPunct="1">
              <a:spcBef>
                <a:spcPct val="0"/>
              </a:spcBef>
              <a:spcAft>
                <a:spcPct val="0"/>
              </a:spcAft>
              <a:defRPr sz="2800">
                <a:solidFill>
                  <a:schemeClr val="tx2"/>
                </a:solidFill>
                <a:latin typeface="Arial" charset="0"/>
              </a:defRPr>
            </a:lvl7pPr>
            <a:lvl8pPr marL="1371600" algn="ctr" rtl="0" eaLnBrk="1" fontAlgn="base" hangingPunct="1">
              <a:spcBef>
                <a:spcPct val="0"/>
              </a:spcBef>
              <a:spcAft>
                <a:spcPct val="0"/>
              </a:spcAft>
              <a:defRPr sz="2800">
                <a:solidFill>
                  <a:schemeClr val="tx2"/>
                </a:solidFill>
                <a:latin typeface="Arial" charset="0"/>
              </a:defRPr>
            </a:lvl8pPr>
            <a:lvl9pPr marL="1828800" algn="ctr" rtl="0" eaLnBrk="1" fontAlgn="base" hangingPunct="1">
              <a:spcBef>
                <a:spcPct val="0"/>
              </a:spcBef>
              <a:spcAft>
                <a:spcPct val="0"/>
              </a:spcAft>
              <a:defRPr sz="2800">
                <a:solidFill>
                  <a:schemeClr val="tx2"/>
                </a:solidFill>
                <a:latin typeface="Arial" charset="0"/>
              </a:defRPr>
            </a:lvl9pPr>
          </a:lstStyle>
          <a:p>
            <a:r>
              <a:rPr lang="en-US" sz="4000" b="1" kern="0" dirty="0"/>
              <a:t>The Qualities of a Good Coach</a:t>
            </a:r>
          </a:p>
        </p:txBody>
      </p:sp>
      <p:sp>
        <p:nvSpPr>
          <p:cNvPr id="12" name="TextBox 11">
            <a:extLst>
              <a:ext uri="{FF2B5EF4-FFF2-40B4-BE49-F238E27FC236}">
                <a16:creationId xmlns:a16="http://schemas.microsoft.com/office/drawing/2014/main" id="{E0B69A68-3B22-C73A-18B2-08FD92A6ED2B}"/>
              </a:ext>
            </a:extLst>
          </p:cNvPr>
          <p:cNvSpPr txBox="1"/>
          <p:nvPr/>
        </p:nvSpPr>
        <p:spPr>
          <a:xfrm>
            <a:off x="4495800" y="1979077"/>
            <a:ext cx="4648200" cy="4421723"/>
          </a:xfrm>
          <a:prstGeom prst="rect">
            <a:avLst/>
          </a:prstGeom>
          <a:noFill/>
        </p:spPr>
        <p:txBody>
          <a:bodyPr wrap="square">
            <a:spAutoFit/>
          </a:bodyPr>
          <a:lstStyle/>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Listens, Listens &amp; Listens	      </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Has a “Beginner’s Mind”</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Strategic			      </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Is Generous of Spirit</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Gets “out of the way”	</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Considers creative possibilities</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Is unattached to their POV	      </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Looks to maximize situations</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Situations are opportunities to learn     </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Uses intuition, smarts and wisdom</a:t>
            </a:r>
          </a:p>
          <a:p>
            <a:pPr marL="457200" indent="-457200" defTabSz="914400">
              <a:lnSpc>
                <a:spcPct val="90000"/>
              </a:lnSpc>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Ask’s Powerful Questions</a:t>
            </a:r>
          </a:p>
        </p:txBody>
      </p:sp>
    </p:spTree>
    <p:extLst>
      <p:ext uri="{BB962C8B-B14F-4D97-AF65-F5344CB8AC3E}">
        <p14:creationId xmlns:p14="http://schemas.microsoft.com/office/powerpoint/2010/main" val="414337177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181100" y="115888"/>
            <a:ext cx="7086600" cy="914400"/>
          </a:xfrm>
          <a:ln w="38100">
            <a:solidFill>
              <a:schemeClr val="accent2">
                <a:lumMod val="75000"/>
              </a:schemeClr>
            </a:solidFill>
          </a:ln>
        </p:spPr>
        <p:txBody>
          <a:bodyPr/>
          <a:lstStyle/>
          <a:p>
            <a:pPr>
              <a:defRPr/>
            </a:pPr>
            <a:endParaRPr lang="en-US" altLang="en-US" sz="2400" b="1" i="1" dirty="0">
              <a:solidFill>
                <a:schemeClr val="tx1"/>
              </a:solidFill>
              <a:latin typeface="Arial" panose="020B0604020202020204" pitchFamily="34" charset="0"/>
            </a:endParaRPr>
          </a:p>
        </p:txBody>
      </p:sp>
      <p:sp>
        <p:nvSpPr>
          <p:cNvPr id="65539"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53AEC3BB-492C-400F-9D21-895736DA732F}" type="slidenum">
              <a:rPr lang="en-US" altLang="en-US" sz="1400" smtClean="0"/>
              <a:pPr>
                <a:spcBef>
                  <a:spcPct val="0"/>
                </a:spcBef>
                <a:buFontTx/>
                <a:buNone/>
              </a:pPr>
              <a:t>39</a:t>
            </a:fld>
            <a:endParaRPr lang="en-US" altLang="en-US" sz="1400" dirty="0"/>
          </a:p>
        </p:txBody>
      </p:sp>
      <p:pic>
        <p:nvPicPr>
          <p:cNvPr id="6554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0F7B0288-769F-41D9-BCC7-67BE8FD962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B5EEADE-0109-9269-C10D-7E66B2053EB2}"/>
              </a:ext>
            </a:extLst>
          </p:cNvPr>
          <p:cNvSpPr/>
          <p:nvPr/>
        </p:nvSpPr>
        <p:spPr>
          <a:xfrm>
            <a:off x="0" y="1465263"/>
            <a:ext cx="4495800" cy="5375274"/>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aching">
            <a:extLst>
              <a:ext uri="{FF2B5EF4-FFF2-40B4-BE49-F238E27FC236}">
                <a16:creationId xmlns:a16="http://schemas.microsoft.com/office/drawing/2014/main" id="{A402287F-B9DC-C7B0-74A3-EFBD1D8705F5}"/>
              </a:ext>
            </a:extLst>
          </p:cNvPr>
          <p:cNvSpPr txBox="1">
            <a:spLocks/>
          </p:cNvSpPr>
          <p:nvPr/>
        </p:nvSpPr>
        <p:spPr bwMode="gray">
          <a:xfrm>
            <a:off x="0" y="1981200"/>
            <a:ext cx="4495800" cy="392271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274320" tIns="274320" rIns="274320" bIns="2743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Arial" charset="0"/>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Arial" charset="0"/>
              </a:defRPr>
            </a:lvl6pPr>
            <a:lvl7pPr marL="914400" algn="ctr" rtl="0" eaLnBrk="1" fontAlgn="base" hangingPunct="1">
              <a:spcBef>
                <a:spcPct val="0"/>
              </a:spcBef>
              <a:spcAft>
                <a:spcPct val="0"/>
              </a:spcAft>
              <a:defRPr sz="2800">
                <a:solidFill>
                  <a:schemeClr val="tx2"/>
                </a:solidFill>
                <a:latin typeface="Arial" charset="0"/>
              </a:defRPr>
            </a:lvl7pPr>
            <a:lvl8pPr marL="1371600" algn="ctr" rtl="0" eaLnBrk="1" fontAlgn="base" hangingPunct="1">
              <a:spcBef>
                <a:spcPct val="0"/>
              </a:spcBef>
              <a:spcAft>
                <a:spcPct val="0"/>
              </a:spcAft>
              <a:defRPr sz="2800">
                <a:solidFill>
                  <a:schemeClr val="tx2"/>
                </a:solidFill>
                <a:latin typeface="Arial" charset="0"/>
              </a:defRPr>
            </a:lvl8pPr>
            <a:lvl9pPr marL="1828800" algn="ctr" rtl="0" eaLnBrk="1" fontAlgn="base" hangingPunct="1">
              <a:spcBef>
                <a:spcPct val="0"/>
              </a:spcBef>
              <a:spcAft>
                <a:spcPct val="0"/>
              </a:spcAft>
              <a:defRPr sz="2800">
                <a:solidFill>
                  <a:schemeClr val="tx2"/>
                </a:solidFill>
                <a:latin typeface="Arial" charset="0"/>
              </a:defRPr>
            </a:lvl9pPr>
          </a:lstStyle>
          <a:p>
            <a:r>
              <a:rPr lang="en-US" sz="4000" b="1" kern="0" dirty="0"/>
              <a:t>Four Premises from Mastering Leadership</a:t>
            </a:r>
          </a:p>
        </p:txBody>
      </p:sp>
      <p:sp>
        <p:nvSpPr>
          <p:cNvPr id="12" name="TextBox 11">
            <a:extLst>
              <a:ext uri="{FF2B5EF4-FFF2-40B4-BE49-F238E27FC236}">
                <a16:creationId xmlns:a16="http://schemas.microsoft.com/office/drawing/2014/main" id="{E0B69A68-3B22-C73A-18B2-08FD92A6ED2B}"/>
              </a:ext>
            </a:extLst>
          </p:cNvPr>
          <p:cNvSpPr txBox="1"/>
          <p:nvPr/>
        </p:nvSpPr>
        <p:spPr>
          <a:xfrm>
            <a:off x="4495800" y="2286000"/>
            <a:ext cx="4648200" cy="3862596"/>
          </a:xfrm>
          <a:prstGeom prst="rect">
            <a:avLst/>
          </a:prstGeom>
          <a:noFill/>
        </p:spPr>
        <p:txBody>
          <a:bodyPr wrap="square">
            <a:spAutoFit/>
          </a:bodyPr>
          <a:lstStyle/>
          <a:p>
            <a:pPr marL="457200" indent="-457200">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Structure determines performance </a:t>
            </a:r>
          </a:p>
          <a:p>
            <a:pPr marL="457200" indent="-457200">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You are a structure – have an inner and outer “game”</a:t>
            </a:r>
          </a:p>
          <a:p>
            <a:pPr marL="457200" indent="-457200">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Consciousness is the operating system of performance </a:t>
            </a:r>
          </a:p>
          <a:p>
            <a:pPr marL="457200" indent="-457200">
              <a:spcBef>
                <a:spcPts val="1000"/>
              </a:spcBef>
              <a:buSzPct val="100000"/>
              <a:buFont typeface="Wingdings" panose="05000000000000000000" pitchFamily="2" charset="2"/>
              <a:buChar char="ü"/>
              <a:defRPr sz="5800">
                <a:latin typeface="NudistaSemiBold"/>
                <a:ea typeface="NudistaSemiBold"/>
                <a:cs typeface="NudistaSemiBold"/>
                <a:sym typeface="NudistaSemiBold"/>
              </a:defRPr>
            </a:pPr>
            <a:r>
              <a:rPr lang="en-US" sz="2000" dirty="0">
                <a:latin typeface="+mn-lt"/>
              </a:rPr>
              <a:t>To achieve higher performance, you must be restructured; consciousness must evolve to a high level of complexity to meet the complexity of today's business ch</a:t>
            </a:r>
            <a:r>
              <a:rPr lang="en-US" sz="2000" dirty="0">
                <a:latin typeface="NudistaSemiBold"/>
              </a:rPr>
              <a:t>allenges</a:t>
            </a:r>
          </a:p>
        </p:txBody>
      </p:sp>
    </p:spTree>
    <p:extLst>
      <p:ext uri="{BB962C8B-B14F-4D97-AF65-F5344CB8AC3E}">
        <p14:creationId xmlns:p14="http://schemas.microsoft.com/office/powerpoint/2010/main" val="19815372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sldNum" sz="quarter" idx="10"/>
          </p:nvPr>
        </p:nvSpPr>
        <p:spPr>
          <a:xfrm>
            <a:off x="8724900" y="6372225"/>
            <a:ext cx="381000" cy="4571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55AE21C3-CBC3-46A6-921B-376062877A6D}" type="slidenum">
              <a:rPr lang="en-US" altLang="en-US" sz="1400" smtClean="0"/>
              <a:pPr>
                <a:spcBef>
                  <a:spcPct val="0"/>
                </a:spcBef>
                <a:buFontTx/>
                <a:buNone/>
              </a:pPr>
              <a:t>4</a:t>
            </a:fld>
            <a:endParaRPr lang="en-US" altLang="en-US" sz="1400" dirty="0"/>
          </a:p>
        </p:txBody>
      </p:sp>
      <p:sp>
        <p:nvSpPr>
          <p:cNvPr id="22531" name="Text Box 6"/>
          <p:cNvSpPr txBox="1">
            <a:spLocks noChangeArrowheads="1"/>
          </p:cNvSpPr>
          <p:nvPr/>
        </p:nvSpPr>
        <p:spPr bwMode="auto">
          <a:xfrm>
            <a:off x="533400" y="6230938"/>
            <a:ext cx="78486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1115AB"/>
                </a:solidFill>
              </a:rPr>
              <a:t>We are experienced business people who understand the issues</a:t>
            </a:r>
          </a:p>
        </p:txBody>
      </p:sp>
      <p:sp>
        <p:nvSpPr>
          <p:cNvPr id="2" name="TextBox 1"/>
          <p:cNvSpPr txBox="1"/>
          <p:nvPr/>
        </p:nvSpPr>
        <p:spPr>
          <a:xfrm>
            <a:off x="419100" y="1600200"/>
            <a:ext cx="8496300" cy="4530471"/>
          </a:xfrm>
          <a:prstGeom prst="rect">
            <a:avLst/>
          </a:prstGeom>
          <a:noFill/>
        </p:spPr>
        <p:txBody>
          <a:bodyPr wrap="square">
            <a:spAutoFit/>
          </a:bodyPr>
          <a:lstStyle/>
          <a:p>
            <a:pPr marL="228600" indent="-228600" eaLnBrk="1" hangingPunct="1">
              <a:lnSpc>
                <a:spcPct val="80000"/>
              </a:lnSpc>
              <a:spcBef>
                <a:spcPct val="30000"/>
              </a:spcBef>
              <a:buFontTx/>
              <a:buChar char="•"/>
              <a:defRPr/>
            </a:pPr>
            <a:r>
              <a:rPr lang="en-US" sz="1400" b="1" dirty="0">
                <a:latin typeface="Arial" charset="0"/>
              </a:rPr>
              <a:t>Management firm providing services to privately held middle market </a:t>
            </a:r>
          </a:p>
          <a:p>
            <a:pPr eaLnBrk="1" hangingPunct="1">
              <a:lnSpc>
                <a:spcPct val="80000"/>
              </a:lnSpc>
              <a:spcBef>
                <a:spcPct val="30000"/>
              </a:spcBef>
              <a:defRPr/>
            </a:pPr>
            <a:r>
              <a:rPr lang="en-US" sz="1400" b="1" dirty="0">
                <a:latin typeface="Arial" charset="0"/>
              </a:rPr>
              <a:t>    companies in transition </a:t>
            </a:r>
            <a:r>
              <a:rPr lang="en-US" sz="1400" dirty="0">
                <a:solidFill>
                  <a:srgbClr val="FF0000"/>
                </a:solidFill>
                <a:latin typeface="Arial" charset="0"/>
              </a:rPr>
              <a:t> </a:t>
            </a:r>
          </a:p>
          <a:p>
            <a:pPr marL="742950" lvl="1" indent="-285750" eaLnBrk="1" hangingPunct="1">
              <a:lnSpc>
                <a:spcPct val="80000"/>
              </a:lnSpc>
              <a:spcBef>
                <a:spcPct val="30000"/>
              </a:spcBef>
              <a:buClr>
                <a:schemeClr val="tx1"/>
              </a:buClr>
              <a:buFontTx/>
              <a:buChar char="•"/>
              <a:defRPr/>
            </a:pPr>
            <a:r>
              <a:rPr lang="en-US" sz="1400" dirty="0">
                <a:latin typeface="Arial" charset="0"/>
              </a:rPr>
              <a:t>Serve clients through variety of channels</a:t>
            </a:r>
          </a:p>
          <a:p>
            <a:pPr marL="742950" lvl="1" indent="-285750" eaLnBrk="1" hangingPunct="1">
              <a:lnSpc>
                <a:spcPct val="80000"/>
              </a:lnSpc>
              <a:spcBef>
                <a:spcPct val="30000"/>
              </a:spcBef>
              <a:buClr>
                <a:schemeClr val="tx1"/>
              </a:buClr>
              <a:buFontTx/>
              <a:buChar char="•"/>
              <a:defRPr/>
            </a:pPr>
            <a:r>
              <a:rPr lang="en-US" sz="1400" dirty="0">
                <a:latin typeface="Arial" charset="0"/>
              </a:rPr>
              <a:t>Guided by needs and best interests of the client</a:t>
            </a:r>
          </a:p>
          <a:p>
            <a:pPr marL="742950" lvl="1" indent="-285750" eaLnBrk="1" hangingPunct="1">
              <a:lnSpc>
                <a:spcPct val="80000"/>
              </a:lnSpc>
              <a:spcBef>
                <a:spcPct val="30000"/>
              </a:spcBef>
              <a:buClr>
                <a:schemeClr val="tx1"/>
              </a:buClr>
              <a:buFontTx/>
              <a:buChar char="•"/>
              <a:defRPr/>
            </a:pPr>
            <a:r>
              <a:rPr lang="en-US" sz="1400" dirty="0">
                <a:highlight>
                  <a:srgbClr val="FFFF00"/>
                </a:highlight>
                <a:latin typeface="Arial" charset="0"/>
              </a:rPr>
              <a:t>Serve primarily privately held, middle market companies</a:t>
            </a:r>
          </a:p>
          <a:p>
            <a:pPr marL="742950" lvl="1" indent="-285750" eaLnBrk="1" hangingPunct="1">
              <a:lnSpc>
                <a:spcPct val="80000"/>
              </a:lnSpc>
              <a:spcBef>
                <a:spcPct val="30000"/>
              </a:spcBef>
              <a:buClr>
                <a:schemeClr val="tx1"/>
              </a:buClr>
              <a:buFontTx/>
              <a:buChar char="•"/>
              <a:defRPr/>
            </a:pPr>
            <a:endParaRPr lang="en-US" sz="1400" dirty="0">
              <a:latin typeface="Arial" charset="0"/>
            </a:endParaRPr>
          </a:p>
          <a:p>
            <a:pPr marL="228600" indent="-228600" eaLnBrk="1" hangingPunct="1">
              <a:lnSpc>
                <a:spcPct val="80000"/>
              </a:lnSpc>
              <a:spcBef>
                <a:spcPct val="30000"/>
              </a:spcBef>
              <a:buFontTx/>
              <a:buChar char="•"/>
              <a:defRPr/>
            </a:pPr>
            <a:r>
              <a:rPr lang="en-US" sz="1400" b="1" dirty="0">
                <a:latin typeface="Arial" charset="0"/>
              </a:rPr>
              <a:t>Utilize enterprise-wide methodologies for operational &amp; financial improvement</a:t>
            </a:r>
            <a:endParaRPr lang="en-US" sz="1400" dirty="0">
              <a:latin typeface="Arial" charset="0"/>
            </a:endParaRPr>
          </a:p>
          <a:p>
            <a:pPr marL="742950" lvl="1" indent="-285750" eaLnBrk="1" hangingPunct="1">
              <a:lnSpc>
                <a:spcPct val="80000"/>
              </a:lnSpc>
              <a:spcBef>
                <a:spcPct val="30000"/>
              </a:spcBef>
              <a:buClr>
                <a:schemeClr val="tx1"/>
              </a:buClr>
              <a:buFontTx/>
              <a:buChar char="•"/>
              <a:defRPr/>
            </a:pPr>
            <a:r>
              <a:rPr lang="en-US" sz="1400" dirty="0">
                <a:latin typeface="Arial" charset="0"/>
              </a:rPr>
              <a:t>Rapidly improve bottom-line performance </a:t>
            </a:r>
          </a:p>
          <a:p>
            <a:pPr marL="742950" lvl="1" indent="-285750" eaLnBrk="1" hangingPunct="1">
              <a:lnSpc>
                <a:spcPct val="80000"/>
              </a:lnSpc>
              <a:spcBef>
                <a:spcPct val="30000"/>
              </a:spcBef>
              <a:buClr>
                <a:schemeClr val="tx1"/>
              </a:buClr>
              <a:buFontTx/>
              <a:buChar char="•"/>
              <a:defRPr/>
            </a:pPr>
            <a:r>
              <a:rPr lang="en-US" sz="1400" dirty="0">
                <a:latin typeface="Arial" charset="0"/>
              </a:rPr>
              <a:t>Right combination of experience, expertise, and client-side perspective</a:t>
            </a:r>
          </a:p>
          <a:p>
            <a:pPr marL="742950" lvl="1" indent="-285750" eaLnBrk="1" hangingPunct="1">
              <a:lnSpc>
                <a:spcPct val="80000"/>
              </a:lnSpc>
              <a:spcBef>
                <a:spcPct val="30000"/>
              </a:spcBef>
              <a:buClr>
                <a:schemeClr val="tx1"/>
              </a:buClr>
              <a:buFontTx/>
              <a:buChar char="•"/>
              <a:defRPr/>
            </a:pPr>
            <a:r>
              <a:rPr lang="en-US" sz="1400" dirty="0">
                <a:highlight>
                  <a:srgbClr val="FFFF00"/>
                </a:highlight>
                <a:latin typeface="Arial" charset="0"/>
              </a:rPr>
              <a:t>Drive change and deliver value</a:t>
            </a:r>
          </a:p>
          <a:p>
            <a:pPr marL="742950" lvl="1" indent="-285750" eaLnBrk="1" hangingPunct="1">
              <a:lnSpc>
                <a:spcPct val="80000"/>
              </a:lnSpc>
              <a:spcBef>
                <a:spcPct val="30000"/>
              </a:spcBef>
              <a:buClr>
                <a:schemeClr val="tx1"/>
              </a:buClr>
              <a:defRPr/>
            </a:pPr>
            <a:endParaRPr lang="en-US" sz="1400" dirty="0">
              <a:latin typeface="Arial" charset="0"/>
            </a:endParaRPr>
          </a:p>
          <a:p>
            <a:pPr marL="228600" indent="-228600" eaLnBrk="1" hangingPunct="1">
              <a:lnSpc>
                <a:spcPct val="80000"/>
              </a:lnSpc>
              <a:spcBef>
                <a:spcPct val="30000"/>
              </a:spcBef>
              <a:buFontTx/>
              <a:buChar char="•"/>
              <a:defRPr/>
            </a:pPr>
            <a:r>
              <a:rPr lang="en-US" sz="1400" b="1" dirty="0">
                <a:latin typeface="Arial" charset="0"/>
              </a:rPr>
              <a:t>Areas of expertise include:</a:t>
            </a:r>
            <a:r>
              <a:rPr lang="en-US" sz="1400" dirty="0">
                <a:latin typeface="Arial" charset="0"/>
              </a:rPr>
              <a:t> </a:t>
            </a:r>
          </a:p>
          <a:p>
            <a:pPr marL="742950" lvl="1" indent="-285750" eaLnBrk="1" hangingPunct="1">
              <a:lnSpc>
                <a:spcPct val="80000"/>
              </a:lnSpc>
              <a:spcBef>
                <a:spcPct val="30000"/>
              </a:spcBef>
              <a:buClr>
                <a:schemeClr val="tx1"/>
              </a:buClr>
              <a:buFontTx/>
              <a:buChar char="•"/>
              <a:defRPr/>
            </a:pPr>
            <a:r>
              <a:rPr lang="en-US" sz="1400" dirty="0">
                <a:latin typeface="Arial" charset="0"/>
              </a:rPr>
              <a:t>Financial		reporting, analysis and controls</a:t>
            </a:r>
          </a:p>
          <a:p>
            <a:pPr marL="742950" lvl="1" indent="-285750" eaLnBrk="1" hangingPunct="1">
              <a:lnSpc>
                <a:spcPct val="80000"/>
              </a:lnSpc>
              <a:spcBef>
                <a:spcPct val="30000"/>
              </a:spcBef>
              <a:buClr>
                <a:schemeClr val="tx1"/>
              </a:buClr>
              <a:buFontTx/>
              <a:buChar char="•"/>
              <a:defRPr/>
            </a:pPr>
            <a:r>
              <a:rPr lang="en-US" sz="1400" dirty="0">
                <a:latin typeface="Arial" charset="0"/>
              </a:rPr>
              <a:t>Commercial		marketing, selling and distribution</a:t>
            </a:r>
          </a:p>
          <a:p>
            <a:pPr marL="742950" lvl="1" indent="-285750" eaLnBrk="1" hangingPunct="1">
              <a:lnSpc>
                <a:spcPct val="80000"/>
              </a:lnSpc>
              <a:spcBef>
                <a:spcPct val="30000"/>
              </a:spcBef>
              <a:buClr>
                <a:schemeClr val="tx1"/>
              </a:buClr>
              <a:buFontTx/>
              <a:buChar char="•"/>
              <a:defRPr/>
            </a:pPr>
            <a:r>
              <a:rPr lang="en-US" sz="1400" dirty="0">
                <a:latin typeface="Arial" charset="0"/>
              </a:rPr>
              <a:t>Organization	cultural changes, metrics and communication</a:t>
            </a:r>
          </a:p>
          <a:p>
            <a:pPr marL="742950" lvl="1" indent="-285750" eaLnBrk="1" hangingPunct="1">
              <a:lnSpc>
                <a:spcPct val="80000"/>
              </a:lnSpc>
              <a:spcBef>
                <a:spcPct val="30000"/>
              </a:spcBef>
              <a:buClr>
                <a:schemeClr val="tx1"/>
              </a:buClr>
              <a:buFontTx/>
              <a:buChar char="•"/>
              <a:defRPr/>
            </a:pPr>
            <a:r>
              <a:rPr lang="en-US" sz="1400" dirty="0">
                <a:latin typeface="Arial" charset="0"/>
              </a:rPr>
              <a:t>Operational		evaluating, implementing and improving</a:t>
            </a:r>
          </a:p>
          <a:p>
            <a:pPr marL="742950" lvl="1" indent="-285750" eaLnBrk="1" hangingPunct="1">
              <a:lnSpc>
                <a:spcPct val="80000"/>
              </a:lnSpc>
              <a:spcBef>
                <a:spcPct val="30000"/>
              </a:spcBef>
              <a:buClr>
                <a:schemeClr val="tx1"/>
              </a:buClr>
              <a:buFontTx/>
              <a:buChar char="•"/>
              <a:defRPr/>
            </a:pPr>
            <a:r>
              <a:rPr lang="en-US" sz="1400" dirty="0">
                <a:highlight>
                  <a:srgbClr val="FFFF00"/>
                </a:highlight>
                <a:latin typeface="Arial" charset="0"/>
              </a:rPr>
              <a:t>Strategic		transition planning, analysis and execution</a:t>
            </a:r>
          </a:p>
          <a:p>
            <a:pPr marL="742950" lvl="1" indent="-285750" eaLnBrk="1" hangingPunct="1">
              <a:lnSpc>
                <a:spcPct val="80000"/>
              </a:lnSpc>
              <a:spcBef>
                <a:spcPct val="30000"/>
              </a:spcBef>
              <a:buClr>
                <a:schemeClr val="tx1"/>
              </a:buClr>
              <a:buFontTx/>
              <a:buChar char="•"/>
              <a:defRPr/>
            </a:pPr>
            <a:r>
              <a:rPr lang="en-US" sz="1400" dirty="0">
                <a:latin typeface="Arial" charset="0"/>
              </a:rPr>
              <a:t>Supply Chain		procurement, logistics and distribution</a:t>
            </a:r>
          </a:p>
          <a:p>
            <a:pPr marL="285750" indent="-285750" eaLnBrk="1" hangingPunct="1">
              <a:lnSpc>
                <a:spcPct val="80000"/>
              </a:lnSpc>
              <a:spcBef>
                <a:spcPct val="30000"/>
              </a:spcBef>
              <a:buClr>
                <a:schemeClr val="tx1"/>
              </a:buClr>
              <a:buFont typeface="Arial" pitchFamily="34" charset="0"/>
              <a:buChar char="•"/>
              <a:defRPr/>
            </a:pPr>
            <a:r>
              <a:rPr lang="en-US" sz="1400" b="1" dirty="0">
                <a:latin typeface="Arial" charset="0"/>
              </a:rPr>
              <a:t>Key differentiator is ability to actively assume operating roles and support</a:t>
            </a:r>
          </a:p>
        </p:txBody>
      </p:sp>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2107" y="4343400"/>
            <a:ext cx="19748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Header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9525"/>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3F677164-BBCA-462E-B61D-50372FAC86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78119"/>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id:image001.png@01CCE280.DFC6A2D0">
            <a:extLst>
              <a:ext uri="{FF2B5EF4-FFF2-40B4-BE49-F238E27FC236}">
                <a16:creationId xmlns:a16="http://schemas.microsoft.com/office/drawing/2014/main" id="{36B42CD1-0405-4C1E-BD3A-A368E8CC57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952625"/>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497013" y="1558925"/>
            <a:ext cx="6351587" cy="762000"/>
          </a:xfrm>
          <a:ln w="38100">
            <a:solidFill>
              <a:schemeClr val="accent2">
                <a:lumMod val="75000"/>
              </a:schemeClr>
            </a:solidFill>
          </a:ln>
        </p:spPr>
        <p:txBody>
          <a:bodyPr/>
          <a:lstStyle/>
          <a:p>
            <a:pPr>
              <a:defRPr/>
            </a:pPr>
            <a:r>
              <a:rPr lang="en-US" altLang="en-US" sz="2400" b="1" i="1" dirty="0">
                <a:latin typeface="Arial" panose="020B0604020202020204" pitchFamily="34" charset="0"/>
              </a:rPr>
              <a:t>What happens when you don’t plan….. </a:t>
            </a:r>
            <a:br>
              <a:rPr lang="en-US" altLang="en-US" b="1" i="1" dirty="0">
                <a:latin typeface="Arial" panose="020B0604020202020204" pitchFamily="34" charset="0"/>
              </a:rPr>
            </a:br>
            <a:r>
              <a:rPr lang="en-US" altLang="en-US" sz="2000" b="1" i="1" dirty="0">
                <a:solidFill>
                  <a:srgbClr val="1115AB"/>
                </a:solidFill>
                <a:latin typeface="Arial" panose="020B0604020202020204" pitchFamily="34" charset="0"/>
              </a:rPr>
              <a:t>Case Study #1</a:t>
            </a:r>
          </a:p>
        </p:txBody>
      </p:sp>
      <p:sp>
        <p:nvSpPr>
          <p:cNvPr id="59395" name="Rectangle 8"/>
          <p:cNvSpPr>
            <a:spLocks noGrp="1" noChangeArrowheads="1"/>
          </p:cNvSpPr>
          <p:nvPr>
            <p:ph type="sldNum" sz="quarter" idx="10"/>
          </p:nvPr>
        </p:nvSpPr>
        <p:spPr>
          <a:xfrm>
            <a:off x="7010400" y="635476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378F6440-0073-44D0-99F0-0BAFED18A772}" type="slidenum">
              <a:rPr lang="en-US" altLang="en-US" sz="1400" smtClean="0"/>
              <a:pPr>
                <a:spcBef>
                  <a:spcPct val="0"/>
                </a:spcBef>
                <a:buFontTx/>
                <a:buNone/>
              </a:pPr>
              <a:t>40</a:t>
            </a:fld>
            <a:endParaRPr lang="en-US" altLang="en-US" sz="1400" dirty="0"/>
          </a:p>
        </p:txBody>
      </p:sp>
      <p:sp>
        <p:nvSpPr>
          <p:cNvPr id="59396" name="Text Box 6"/>
          <p:cNvSpPr txBox="1">
            <a:spLocks noChangeArrowheads="1"/>
          </p:cNvSpPr>
          <p:nvPr/>
        </p:nvSpPr>
        <p:spPr bwMode="auto">
          <a:xfrm>
            <a:off x="611188" y="5989638"/>
            <a:ext cx="7921624"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solidFill>
                  <a:srgbClr val="1115AB"/>
                </a:solidFill>
              </a:rPr>
              <a:t>This sad but true situation was totally due to zero succession/family planning. “This will never happen to us!!!”</a:t>
            </a:r>
          </a:p>
        </p:txBody>
      </p:sp>
      <p:sp>
        <p:nvSpPr>
          <p:cNvPr id="59397" name="TextBox 1"/>
          <p:cNvSpPr txBox="1">
            <a:spLocks noChangeArrowheads="1"/>
          </p:cNvSpPr>
          <p:nvPr/>
        </p:nvSpPr>
        <p:spPr bwMode="auto">
          <a:xfrm>
            <a:off x="533400" y="2389188"/>
            <a:ext cx="8305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600" dirty="0"/>
              <a:t>A $600 million dollar company with 26 plants around the world whose founder invented the sunroof</a:t>
            </a:r>
          </a:p>
          <a:p>
            <a:pPr>
              <a:spcBef>
                <a:spcPct val="0"/>
              </a:spcBef>
            </a:pPr>
            <a:endParaRPr lang="en-US" altLang="en-US" sz="600" dirty="0"/>
          </a:p>
          <a:p>
            <a:pPr>
              <a:spcBef>
                <a:spcPct val="0"/>
              </a:spcBef>
            </a:pPr>
            <a:r>
              <a:rPr lang="en-US" altLang="en-US" sz="1600" dirty="0">
                <a:highlight>
                  <a:srgbClr val="FFFF00"/>
                </a:highlight>
              </a:rPr>
              <a:t>Untimely death of Owner with no transition plan in place sent company spiraling downward and financial and organizational chaos</a:t>
            </a:r>
          </a:p>
          <a:p>
            <a:pPr>
              <a:spcBef>
                <a:spcPct val="0"/>
              </a:spcBef>
            </a:pPr>
            <a:endParaRPr lang="en-US" altLang="en-US" sz="600" dirty="0"/>
          </a:p>
          <a:p>
            <a:pPr>
              <a:spcBef>
                <a:spcPct val="0"/>
              </a:spcBef>
            </a:pPr>
            <a:r>
              <a:rPr lang="en-US" altLang="en-US" sz="1600" dirty="0"/>
              <a:t>After 7 years of internal arguing between management and family owners the company was reduced to a $20 million dollar company consistently losing money</a:t>
            </a:r>
          </a:p>
          <a:p>
            <a:pPr>
              <a:spcBef>
                <a:spcPct val="0"/>
              </a:spcBef>
            </a:pPr>
            <a:endParaRPr lang="en-US" altLang="en-US" sz="600" dirty="0"/>
          </a:p>
          <a:p>
            <a:pPr>
              <a:spcBef>
                <a:spcPct val="0"/>
              </a:spcBef>
            </a:pPr>
            <a:r>
              <a:rPr lang="en-US" altLang="en-US" sz="1600" dirty="0"/>
              <a:t>Continual losses occurred leading to Bankruptcy</a:t>
            </a:r>
          </a:p>
          <a:p>
            <a:pPr>
              <a:spcBef>
                <a:spcPct val="0"/>
              </a:spcBef>
            </a:pPr>
            <a:endParaRPr lang="en-US" altLang="en-US" sz="600" dirty="0"/>
          </a:p>
          <a:p>
            <a:pPr>
              <a:spcBef>
                <a:spcPct val="0"/>
              </a:spcBef>
            </a:pPr>
            <a:r>
              <a:rPr lang="en-US" altLang="en-US" sz="1600" dirty="0"/>
              <a:t>Eventually purchased by private equity firm when it was reduced to a $8 million dollar business and losing $4 million per year and losses continued for years</a:t>
            </a:r>
          </a:p>
          <a:p>
            <a:pPr>
              <a:spcBef>
                <a:spcPct val="0"/>
              </a:spcBef>
            </a:pPr>
            <a:endParaRPr lang="en-US" altLang="en-US" sz="600" dirty="0"/>
          </a:p>
          <a:p>
            <a:pPr>
              <a:spcBef>
                <a:spcPct val="0"/>
              </a:spcBef>
            </a:pPr>
            <a:r>
              <a:rPr lang="en-US" altLang="en-US" sz="1600" dirty="0"/>
              <a:t>Whitehall was hired to evaluate the business and/or close it down to stop the losses</a:t>
            </a:r>
          </a:p>
          <a:p>
            <a:pPr>
              <a:spcBef>
                <a:spcPct val="0"/>
              </a:spcBef>
            </a:pPr>
            <a:endParaRPr lang="en-US" altLang="en-US" sz="600" dirty="0"/>
          </a:p>
          <a:p>
            <a:pPr>
              <a:spcBef>
                <a:spcPct val="0"/>
              </a:spcBef>
            </a:pPr>
            <a:r>
              <a:rPr lang="en-US" altLang="en-US" sz="1600" dirty="0"/>
              <a:t>The company was restructured, rebuilding the business and returning it to profitability – ultimately was sold again to offset years of losses</a:t>
            </a:r>
          </a:p>
        </p:txBody>
      </p:sp>
      <p:pic>
        <p:nvPicPr>
          <p:cNvPr id="59398"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13182B2D-ED2B-46E7-8C45-CAE615EC32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219200" y="1536700"/>
            <a:ext cx="6705600" cy="803275"/>
          </a:xfrm>
          <a:ln w="38100">
            <a:solidFill>
              <a:schemeClr val="accent2">
                <a:lumMod val="75000"/>
              </a:schemeClr>
            </a:solidFill>
          </a:ln>
        </p:spPr>
        <p:txBody>
          <a:bodyPr/>
          <a:lstStyle/>
          <a:p>
            <a:pPr>
              <a:defRPr/>
            </a:pPr>
            <a:r>
              <a:rPr lang="en-US" altLang="en-US" sz="2400" b="1" i="1" dirty="0">
                <a:latin typeface="Arial" panose="020B0604020202020204" pitchFamily="34" charset="0"/>
              </a:rPr>
              <a:t>A Successful Family Succession Plan…</a:t>
            </a:r>
            <a:br>
              <a:rPr lang="en-US" altLang="en-US" sz="2400" b="1" i="1" dirty="0">
                <a:latin typeface="Arial" panose="020B0604020202020204" pitchFamily="34" charset="0"/>
              </a:rPr>
            </a:br>
            <a:r>
              <a:rPr lang="en-US" altLang="en-US" sz="2000" b="1" i="1" dirty="0">
                <a:solidFill>
                  <a:srgbClr val="1115AB"/>
                </a:solidFill>
                <a:latin typeface="Arial" panose="020B0604020202020204" pitchFamily="34" charset="0"/>
              </a:rPr>
              <a:t>Case Study #2</a:t>
            </a:r>
          </a:p>
        </p:txBody>
      </p:sp>
      <p:sp>
        <p:nvSpPr>
          <p:cNvPr id="61443" name="Rectangle 8"/>
          <p:cNvSpPr>
            <a:spLocks noGrp="1" noChangeArrowheads="1"/>
          </p:cNvSpPr>
          <p:nvPr>
            <p:ph type="sldNum" sz="quarter" idx="10"/>
          </p:nvPr>
        </p:nvSpPr>
        <p:spPr>
          <a:xfrm>
            <a:off x="7010400" y="635476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98770E0D-B809-4C7C-A07D-800C9A7E3A6E}" type="slidenum">
              <a:rPr lang="en-US" altLang="en-US" sz="1400" smtClean="0"/>
              <a:pPr>
                <a:spcBef>
                  <a:spcPct val="0"/>
                </a:spcBef>
                <a:buFontTx/>
                <a:buNone/>
              </a:pPr>
              <a:t>41</a:t>
            </a:fld>
            <a:endParaRPr lang="en-US" altLang="en-US" sz="1400" dirty="0"/>
          </a:p>
        </p:txBody>
      </p:sp>
      <p:sp>
        <p:nvSpPr>
          <p:cNvPr id="61444" name="Text Box 6"/>
          <p:cNvSpPr txBox="1">
            <a:spLocks noChangeArrowheads="1"/>
          </p:cNvSpPr>
          <p:nvPr/>
        </p:nvSpPr>
        <p:spPr bwMode="auto">
          <a:xfrm>
            <a:off x="1411288" y="6121400"/>
            <a:ext cx="65897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i="1">
                <a:solidFill>
                  <a:srgbClr val="1115AB"/>
                </a:solidFill>
              </a:rPr>
              <a:t>A successful family transition requires a lot of planning, training communication and governance if you are going to beat the odds.</a:t>
            </a:r>
          </a:p>
        </p:txBody>
      </p:sp>
      <p:sp>
        <p:nvSpPr>
          <p:cNvPr id="2" name="TextBox 1"/>
          <p:cNvSpPr txBox="1"/>
          <p:nvPr/>
        </p:nvSpPr>
        <p:spPr>
          <a:xfrm>
            <a:off x="976313" y="2430463"/>
            <a:ext cx="7458075" cy="3600450"/>
          </a:xfrm>
          <a:prstGeom prst="rect">
            <a:avLst/>
          </a:prstGeom>
          <a:noFill/>
        </p:spPr>
        <p:txBody>
          <a:bodyPr>
            <a:spAutoFit/>
          </a:bodyPr>
          <a:lstStyle/>
          <a:p>
            <a:pPr marL="285750" indent="-285750">
              <a:buFont typeface="Arial" panose="020B0604020202020204" pitchFamily="34" charset="0"/>
              <a:buChar char="•"/>
              <a:defRPr/>
            </a:pPr>
            <a:r>
              <a:rPr lang="en-US" sz="1200" dirty="0"/>
              <a:t>A 100-year-old family-owned specialty candy manufacturing company looking to transition to the next generation with multiple family lines and individuals</a:t>
            </a:r>
          </a:p>
          <a:p>
            <a:pPr>
              <a:defRPr/>
            </a:pPr>
            <a:endParaRPr lang="en-US" sz="1200" dirty="0"/>
          </a:p>
          <a:p>
            <a:pPr marL="285750" indent="-285750">
              <a:buFont typeface="Arial" panose="020B0604020202020204" pitchFamily="34" charset="0"/>
              <a:buChar char="•"/>
              <a:defRPr/>
            </a:pPr>
            <a:r>
              <a:rPr lang="en-US" sz="1200" dirty="0"/>
              <a:t>Parties included several different levels of skillsets, interests, education, age and family structure i.e. brothers, cousins, etc.</a:t>
            </a:r>
          </a:p>
          <a:p>
            <a:pPr>
              <a:defRPr/>
            </a:pPr>
            <a:endParaRPr lang="en-US" sz="1200" dirty="0"/>
          </a:p>
          <a:p>
            <a:pPr marL="285750" indent="-285750">
              <a:buFont typeface="Arial" panose="020B0604020202020204" pitchFamily="34" charset="0"/>
              <a:buChar char="•"/>
              <a:defRPr/>
            </a:pPr>
            <a:r>
              <a:rPr lang="en-US" sz="1200" dirty="0"/>
              <a:t>No clear track for future management in place</a:t>
            </a:r>
          </a:p>
          <a:p>
            <a:pPr>
              <a:defRPr/>
            </a:pPr>
            <a:endParaRPr lang="en-US" sz="1200" dirty="0"/>
          </a:p>
          <a:p>
            <a:pPr marL="285750" indent="-285750">
              <a:buFont typeface="Arial" panose="020B0604020202020204" pitchFamily="34" charset="0"/>
              <a:buChar char="•"/>
              <a:defRPr/>
            </a:pPr>
            <a:r>
              <a:rPr lang="en-US" sz="1200" dirty="0"/>
              <a:t>Whitehall assessed the current organization, individual skillsets, capabilities and interests to provide a clear plan for transition including roles, responsibilities, and family positions/overall structure</a:t>
            </a:r>
          </a:p>
          <a:p>
            <a:pPr>
              <a:defRPr/>
            </a:pPr>
            <a:endParaRPr lang="en-US" sz="1200" dirty="0"/>
          </a:p>
          <a:p>
            <a:pPr marL="285750" indent="-285750">
              <a:buFont typeface="Arial" panose="020B0604020202020204" pitchFamily="34" charset="0"/>
              <a:buChar char="•"/>
              <a:defRPr/>
            </a:pPr>
            <a:r>
              <a:rPr lang="en-US" sz="1200" dirty="0"/>
              <a:t>Implementation was achieved through training, organizational restructuring, redefined job descriptions, new metrics and internal accountability</a:t>
            </a:r>
          </a:p>
          <a:p>
            <a:pPr>
              <a:defRPr/>
            </a:pPr>
            <a:endParaRPr lang="en-US" sz="1200" dirty="0"/>
          </a:p>
          <a:p>
            <a:pPr marL="285750" indent="-285750">
              <a:buFont typeface="Arial" panose="020B0604020202020204" pitchFamily="34" charset="0"/>
              <a:buChar char="•"/>
              <a:defRPr/>
            </a:pPr>
            <a:r>
              <a:rPr lang="en-US" sz="1200" dirty="0"/>
              <a:t>A 1-year transition/monitoring plan was put in place to shift from existing management structure to a new management team and corporate governance including current ownership and existing advisors</a:t>
            </a:r>
          </a:p>
          <a:p>
            <a:pPr marL="285750" indent="-285750">
              <a:buFont typeface="Arial" panose="020B0604020202020204" pitchFamily="34" charset="0"/>
              <a:buChar char="•"/>
              <a:defRPr/>
            </a:pPr>
            <a:endParaRPr lang="en-US" sz="1200" dirty="0"/>
          </a:p>
          <a:p>
            <a:pPr marL="285750" indent="-285750">
              <a:buFont typeface="Arial" panose="020B0604020202020204" pitchFamily="34" charset="0"/>
              <a:buChar char="•"/>
              <a:defRPr/>
            </a:pPr>
            <a:r>
              <a:rPr lang="en-US" sz="1200" dirty="0">
                <a:highlight>
                  <a:srgbClr val="FFFF00"/>
                </a:highlight>
              </a:rPr>
              <a:t>The end result was a smooth transition and a stable business that continues to grow with clear transition plan, accountability, monitoring, and feedback</a:t>
            </a:r>
          </a:p>
        </p:txBody>
      </p:sp>
      <p:pic>
        <p:nvPicPr>
          <p:cNvPr id="61446"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C301C1E-AC1C-49D7-A84C-01AA35B0A7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2473325" y="1552575"/>
            <a:ext cx="4229100" cy="658813"/>
          </a:xfrm>
          <a:ln w="38100">
            <a:solidFill>
              <a:schemeClr val="accent2">
                <a:lumMod val="75000"/>
              </a:schemeClr>
            </a:solidFill>
          </a:ln>
        </p:spPr>
        <p:txBody>
          <a:bodyPr/>
          <a:lstStyle/>
          <a:p>
            <a:pPr>
              <a:defRPr/>
            </a:pPr>
            <a:r>
              <a:rPr lang="en-US" altLang="en-US" sz="2400" b="1" i="1" dirty="0">
                <a:latin typeface="Arial" panose="020B0604020202020204" pitchFamily="34" charset="0"/>
              </a:rPr>
              <a:t>A Successful Sale</a:t>
            </a:r>
            <a:br>
              <a:rPr lang="en-US" altLang="en-US" sz="2400" b="1" i="1" dirty="0">
                <a:latin typeface="Arial" panose="020B0604020202020204" pitchFamily="34" charset="0"/>
              </a:rPr>
            </a:br>
            <a:r>
              <a:rPr lang="en-US" altLang="en-US" sz="2000" b="1" i="1" dirty="0">
                <a:solidFill>
                  <a:srgbClr val="1115AB"/>
                </a:solidFill>
                <a:latin typeface="Arial" panose="020B0604020202020204" pitchFamily="34" charset="0"/>
              </a:rPr>
              <a:t>Case Study #3</a:t>
            </a:r>
          </a:p>
        </p:txBody>
      </p:sp>
      <p:sp>
        <p:nvSpPr>
          <p:cNvPr id="63491" name="Rectangle 8"/>
          <p:cNvSpPr>
            <a:spLocks noGrp="1" noChangeArrowheads="1"/>
          </p:cNvSpPr>
          <p:nvPr>
            <p:ph type="sldNum" sz="quarter" idx="10"/>
          </p:nvPr>
        </p:nvSpPr>
        <p:spPr>
          <a:xfrm>
            <a:off x="7010400" y="6393401"/>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E375284C-DBEC-4890-BB17-FD717ED443A8}" type="slidenum">
              <a:rPr lang="en-US" altLang="en-US" sz="1400" smtClean="0"/>
              <a:pPr>
                <a:spcBef>
                  <a:spcPct val="0"/>
                </a:spcBef>
                <a:buFontTx/>
                <a:buNone/>
              </a:pPr>
              <a:t>42</a:t>
            </a:fld>
            <a:endParaRPr lang="en-US" altLang="en-US" sz="1400" dirty="0"/>
          </a:p>
        </p:txBody>
      </p:sp>
      <p:sp>
        <p:nvSpPr>
          <p:cNvPr id="63492" name="Text Box 6"/>
          <p:cNvSpPr txBox="1">
            <a:spLocks noChangeArrowheads="1"/>
          </p:cNvSpPr>
          <p:nvPr/>
        </p:nvSpPr>
        <p:spPr bwMode="auto">
          <a:xfrm>
            <a:off x="777875" y="6199188"/>
            <a:ext cx="76200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i="1">
                <a:solidFill>
                  <a:srgbClr val="1115AB"/>
                </a:solidFill>
              </a:rPr>
              <a:t>With a succession plan and proper execution, options are available, values are maximized and all parties walk away winners</a:t>
            </a:r>
          </a:p>
        </p:txBody>
      </p:sp>
      <p:sp>
        <p:nvSpPr>
          <p:cNvPr id="2" name="TextBox 1"/>
          <p:cNvSpPr txBox="1"/>
          <p:nvPr/>
        </p:nvSpPr>
        <p:spPr>
          <a:xfrm>
            <a:off x="685800" y="2590800"/>
            <a:ext cx="7772400" cy="3478213"/>
          </a:xfrm>
          <a:prstGeom prst="rect">
            <a:avLst/>
          </a:prstGeom>
          <a:noFill/>
        </p:spPr>
        <p:txBody>
          <a:bodyPr>
            <a:spAutoFit/>
          </a:bodyPr>
          <a:lstStyle/>
          <a:p>
            <a:pPr marL="285750" indent="-285750">
              <a:buFont typeface="Arial" panose="020B0604020202020204" pitchFamily="34" charset="0"/>
              <a:buChar char="•"/>
              <a:defRPr/>
            </a:pPr>
            <a:r>
              <a:rPr lang="en-US" sz="1100" dirty="0"/>
              <a:t>$30 million dollar business that steadily made money and could have continued at that level indefinitely</a:t>
            </a:r>
          </a:p>
          <a:p>
            <a:pPr>
              <a:defRPr/>
            </a:pPr>
            <a:endParaRPr lang="en-US" sz="1100" dirty="0"/>
          </a:p>
          <a:p>
            <a:pPr marL="285750" indent="-285750">
              <a:buFont typeface="Arial" panose="020B0604020202020204" pitchFamily="34" charset="0"/>
              <a:buChar char="•"/>
              <a:defRPr/>
            </a:pPr>
            <a:r>
              <a:rPr lang="en-US" sz="1100" dirty="0"/>
              <a:t>Owner wanted transition out of the business but, did not want this to be public knowledge and wanted minimal disruption with the employees, customers and stakeholders</a:t>
            </a:r>
          </a:p>
          <a:p>
            <a:pPr>
              <a:defRPr/>
            </a:pPr>
            <a:endParaRPr lang="en-US" sz="1100" dirty="0"/>
          </a:p>
          <a:p>
            <a:pPr marL="285750" indent="-285750">
              <a:buFont typeface="Arial" panose="020B0604020202020204" pitchFamily="34" charset="0"/>
              <a:buChar char="•"/>
              <a:defRPr/>
            </a:pPr>
            <a:r>
              <a:rPr lang="en-US" sz="1100" dirty="0"/>
              <a:t>Whitehall used its relationships to get the company partially purchased and the debt and balance sheet transferred to the new owners</a:t>
            </a:r>
          </a:p>
          <a:p>
            <a:pPr>
              <a:defRPr/>
            </a:pPr>
            <a:endParaRPr lang="en-US" sz="1100" dirty="0"/>
          </a:p>
          <a:p>
            <a:pPr marL="285750" indent="-285750">
              <a:buFont typeface="Arial" panose="020B0604020202020204" pitchFamily="34" charset="0"/>
              <a:buChar char="•"/>
              <a:defRPr/>
            </a:pPr>
            <a:r>
              <a:rPr lang="en-US" sz="1100" dirty="0"/>
              <a:t>Upon purchase of the business the new owners engaged sought to increase capital by in order to update equipment, expanding capacity and to go from an order taking enterprise to a growth-oriented business</a:t>
            </a:r>
          </a:p>
          <a:p>
            <a:pPr>
              <a:defRPr/>
            </a:pPr>
            <a:endParaRPr lang="en-US" sz="1100" dirty="0"/>
          </a:p>
          <a:p>
            <a:pPr marL="285750" indent="-285750">
              <a:buFont typeface="Arial" panose="020B0604020202020204" pitchFamily="34" charset="0"/>
              <a:buChar char="•"/>
              <a:defRPr/>
            </a:pPr>
            <a:r>
              <a:rPr lang="en-US" sz="1100" dirty="0"/>
              <a:t>The entire process was quietly done with no job losses, minimal disruption and owner transitioned from a 100% owner to a minority status and board member</a:t>
            </a:r>
          </a:p>
          <a:p>
            <a:pPr>
              <a:defRPr/>
            </a:pPr>
            <a:endParaRPr lang="en-US" sz="1100" dirty="0"/>
          </a:p>
          <a:p>
            <a:pPr marL="285750" indent="-285750">
              <a:buFont typeface="Arial" panose="020B0604020202020204" pitchFamily="34" charset="0"/>
              <a:buChar char="•"/>
              <a:defRPr/>
            </a:pPr>
            <a:r>
              <a:rPr lang="en-US" sz="1100" dirty="0"/>
              <a:t>After 4 years the company had doubled in sales and more then doubled in profits while being positioned for future growth</a:t>
            </a:r>
          </a:p>
          <a:p>
            <a:pPr>
              <a:defRPr/>
            </a:pPr>
            <a:endParaRPr lang="en-US" sz="1100" dirty="0"/>
          </a:p>
          <a:p>
            <a:pPr marL="285750" indent="-285750">
              <a:buFont typeface="Arial" panose="020B0604020202020204" pitchFamily="34" charset="0"/>
              <a:buChar char="•"/>
              <a:defRPr/>
            </a:pPr>
            <a:r>
              <a:rPr lang="en-US" sz="1100" dirty="0"/>
              <a:t>All interested parties, original owner, new owner, employees, customers, and bank are happy with the outcome</a:t>
            </a:r>
          </a:p>
          <a:p>
            <a:pPr marL="285750" indent="-285750">
              <a:buFont typeface="Arial" panose="020B0604020202020204" pitchFamily="34" charset="0"/>
              <a:buChar char="•"/>
              <a:defRPr/>
            </a:pPr>
            <a:endParaRPr lang="en-US" sz="1100" dirty="0"/>
          </a:p>
          <a:p>
            <a:pPr marL="285750" indent="-285750">
              <a:buFont typeface="Arial" panose="020B0604020202020204" pitchFamily="34" charset="0"/>
              <a:buChar char="•"/>
              <a:defRPr/>
            </a:pPr>
            <a:r>
              <a:rPr lang="en-US" sz="1100" dirty="0">
                <a:highlight>
                  <a:srgbClr val="FFFF00"/>
                </a:highlight>
              </a:rPr>
              <a:t>The original owner’s value at final exit as a minority stakeholder was worth more than previously as the 100% owner</a:t>
            </a:r>
          </a:p>
        </p:txBody>
      </p:sp>
      <p:pic>
        <p:nvPicPr>
          <p:cNvPr id="63494"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9265AC8E-685C-4B22-8AB4-CFABA0C43C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219200" y="1698625"/>
            <a:ext cx="6705600" cy="677863"/>
          </a:xfrm>
          <a:ln w="38100">
            <a:solidFill>
              <a:schemeClr val="accent2">
                <a:lumMod val="75000"/>
              </a:schemeClr>
            </a:solidFill>
          </a:ln>
        </p:spPr>
        <p:txBody>
          <a:bodyPr/>
          <a:lstStyle/>
          <a:p>
            <a:pPr>
              <a:defRPr/>
            </a:pPr>
            <a:r>
              <a:rPr lang="en-US" altLang="en-US" sz="2400" b="1" i="1" dirty="0">
                <a:latin typeface="Arial" panose="020B0604020202020204" pitchFamily="34" charset="0"/>
              </a:rPr>
              <a:t>When do I need to start planning? – </a:t>
            </a:r>
            <a:r>
              <a:rPr lang="en-US" altLang="en-US" sz="2400" b="1" i="1" dirty="0">
                <a:highlight>
                  <a:srgbClr val="FFFF00"/>
                </a:highlight>
                <a:latin typeface="Arial" panose="020B0604020202020204" pitchFamily="34" charset="0"/>
              </a:rPr>
              <a:t>NOW!</a:t>
            </a:r>
          </a:p>
        </p:txBody>
      </p:sp>
      <p:sp>
        <p:nvSpPr>
          <p:cNvPr id="43011" name="Rectangle 8"/>
          <p:cNvSpPr>
            <a:spLocks noGrp="1" noChangeArrowheads="1"/>
          </p:cNvSpPr>
          <p:nvPr>
            <p:ph type="sldNum" sz="quarter" idx="10"/>
          </p:nvPr>
        </p:nvSpPr>
        <p:spPr>
          <a:xfrm>
            <a:off x="7010400" y="638829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42E0F71E-CB5A-4AE3-B50F-9084A9AD70C1}" type="slidenum">
              <a:rPr lang="en-US" altLang="en-US" sz="1400" smtClean="0"/>
              <a:pPr>
                <a:spcBef>
                  <a:spcPct val="0"/>
                </a:spcBef>
                <a:buFontTx/>
                <a:buNone/>
              </a:pPr>
              <a:t>43</a:t>
            </a:fld>
            <a:endParaRPr lang="en-US" altLang="en-US" sz="1400" dirty="0"/>
          </a:p>
        </p:txBody>
      </p:sp>
      <p:sp>
        <p:nvSpPr>
          <p:cNvPr id="43012" name="Text Box 6"/>
          <p:cNvSpPr txBox="1">
            <a:spLocks noChangeArrowheads="1"/>
          </p:cNvSpPr>
          <p:nvPr/>
        </p:nvSpPr>
        <p:spPr bwMode="auto">
          <a:xfrm>
            <a:off x="1100137" y="5568381"/>
            <a:ext cx="694372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solidFill>
                  <a:srgbClr val="1115AB"/>
                </a:solidFill>
              </a:rPr>
              <a:t>These are important decisions that need careful attention and planning prior to being “forced” into a transition.</a:t>
            </a:r>
          </a:p>
        </p:txBody>
      </p:sp>
      <p:sp>
        <p:nvSpPr>
          <p:cNvPr id="43013" name="Rectangle 1"/>
          <p:cNvSpPr>
            <a:spLocks noChangeArrowheads="1"/>
          </p:cNvSpPr>
          <p:nvPr/>
        </p:nvSpPr>
        <p:spPr bwMode="auto">
          <a:xfrm>
            <a:off x="517525" y="685800"/>
            <a:ext cx="794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3"/>
              </a:spcBef>
              <a:buFontTx/>
              <a:buNone/>
            </a:pPr>
            <a:endParaRPr lang="en-US" alt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3014" name="TextBox 1"/>
          <p:cNvSpPr txBox="1">
            <a:spLocks noChangeArrowheads="1"/>
          </p:cNvSpPr>
          <p:nvPr/>
        </p:nvSpPr>
        <p:spPr bwMode="auto">
          <a:xfrm>
            <a:off x="614363" y="2601913"/>
            <a:ext cx="3962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000" dirty="0"/>
              <a:t>No business can remain static</a:t>
            </a:r>
          </a:p>
          <a:p>
            <a:pPr>
              <a:spcBef>
                <a:spcPct val="0"/>
              </a:spcBef>
            </a:pPr>
            <a:r>
              <a:rPr lang="en-US" altLang="en-US" sz="2000" dirty="0"/>
              <a:t>Restructure and Enhance Operations</a:t>
            </a:r>
          </a:p>
          <a:p>
            <a:pPr>
              <a:spcBef>
                <a:spcPct val="0"/>
              </a:spcBef>
            </a:pPr>
            <a:r>
              <a:rPr lang="en-US" altLang="en-US" sz="2000" dirty="0"/>
              <a:t>Achieve Best In Class Operations</a:t>
            </a:r>
          </a:p>
          <a:p>
            <a:pPr>
              <a:spcBef>
                <a:spcPct val="0"/>
              </a:spcBef>
            </a:pPr>
            <a:r>
              <a:rPr lang="en-US" altLang="en-US" sz="2000" dirty="0"/>
              <a:t>High Growth Organization</a:t>
            </a:r>
          </a:p>
          <a:p>
            <a:pPr>
              <a:spcBef>
                <a:spcPct val="0"/>
              </a:spcBef>
            </a:pPr>
            <a:r>
              <a:rPr lang="en-US" altLang="en-US" sz="2000" dirty="0"/>
              <a:t>Management or Employee Ownership Transfer</a:t>
            </a:r>
          </a:p>
        </p:txBody>
      </p:sp>
      <p:sp>
        <p:nvSpPr>
          <p:cNvPr id="43015" name="TextBox 2"/>
          <p:cNvSpPr txBox="1">
            <a:spLocks noChangeArrowheads="1"/>
          </p:cNvSpPr>
          <p:nvPr/>
        </p:nvSpPr>
        <p:spPr bwMode="auto">
          <a:xfrm>
            <a:off x="4724400" y="2652713"/>
            <a:ext cx="3581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000" dirty="0"/>
              <a:t>Family Ownership Transfer</a:t>
            </a:r>
          </a:p>
          <a:p>
            <a:pPr>
              <a:spcBef>
                <a:spcPct val="0"/>
              </a:spcBef>
            </a:pPr>
            <a:r>
              <a:rPr lang="en-US" altLang="en-US" sz="2000" dirty="0"/>
              <a:t>Third Party Sale</a:t>
            </a:r>
          </a:p>
          <a:p>
            <a:pPr>
              <a:spcBef>
                <a:spcPct val="0"/>
              </a:spcBef>
            </a:pPr>
            <a:r>
              <a:rPr lang="en-US" altLang="en-US" sz="2000" dirty="0"/>
              <a:t>Leverage Operations</a:t>
            </a:r>
          </a:p>
          <a:p>
            <a:pPr>
              <a:spcBef>
                <a:spcPct val="0"/>
              </a:spcBef>
            </a:pPr>
            <a:r>
              <a:rPr lang="en-US" altLang="en-US" sz="2000" dirty="0"/>
              <a:t>Specific Projects/Goals</a:t>
            </a:r>
          </a:p>
          <a:p>
            <a:pPr>
              <a:spcBef>
                <a:spcPct val="0"/>
              </a:spcBef>
            </a:pPr>
            <a:r>
              <a:rPr lang="en-US" altLang="en-US" sz="2000" dirty="0"/>
              <a:t>Strategic Planning</a:t>
            </a:r>
          </a:p>
          <a:p>
            <a:pPr>
              <a:spcBef>
                <a:spcPct val="0"/>
              </a:spcBef>
            </a:pPr>
            <a:r>
              <a:rPr lang="en-US" altLang="en-US" sz="2000" dirty="0"/>
              <a:t>Succession Planning</a:t>
            </a:r>
          </a:p>
          <a:p>
            <a:pPr>
              <a:spcBef>
                <a:spcPct val="0"/>
              </a:spcBef>
            </a:pPr>
            <a:r>
              <a:rPr lang="en-US" altLang="en-US" sz="2000" dirty="0"/>
              <a:t>Health and Family issues</a:t>
            </a:r>
          </a:p>
        </p:txBody>
      </p:sp>
      <p:pic>
        <p:nvPicPr>
          <p:cNvPr id="43016"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4796F40F-064A-4BAE-901A-3D18333A15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sldNum" sz="quarter" idx="10"/>
          </p:nvPr>
        </p:nvSpPr>
        <p:spPr>
          <a:xfrm>
            <a:off x="8534400" y="6553200"/>
            <a:ext cx="68580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solidFill>
                  <a:srgbClr val="000000"/>
                </a:solidFill>
                <a:latin typeface="MyriadLB"/>
              </a:rPr>
              <a:t> </a:t>
            </a:r>
            <a:fld id="{8FF0B4D3-295E-4C05-BB1E-1D09B77CD378}" type="slidenum">
              <a:rPr lang="en-US" altLang="en-US" sz="1400" smtClean="0">
                <a:solidFill>
                  <a:srgbClr val="000000"/>
                </a:solidFill>
                <a:latin typeface="MyriadLB"/>
              </a:rPr>
              <a:pPr algn="ctr">
                <a:spcBef>
                  <a:spcPct val="0"/>
                </a:spcBef>
                <a:buFontTx/>
                <a:buNone/>
              </a:pPr>
              <a:t>44</a:t>
            </a:fld>
            <a:endParaRPr lang="en-US" altLang="en-US" sz="1400" dirty="0">
              <a:solidFill>
                <a:srgbClr val="000000"/>
              </a:solidFill>
              <a:latin typeface="MyriadLB"/>
            </a:endParaRPr>
          </a:p>
        </p:txBody>
      </p:sp>
      <p:sp>
        <p:nvSpPr>
          <p:cNvPr id="52227" name="Rectangle 4"/>
          <p:cNvSpPr>
            <a:spLocks noChangeArrowheads="1"/>
          </p:cNvSpPr>
          <p:nvPr/>
        </p:nvSpPr>
        <p:spPr bwMode="auto">
          <a:xfrm>
            <a:off x="152400" y="1066800"/>
            <a:ext cx="845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92075" tIns="46038" rIns="92075" bIns="46038"/>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30000"/>
              </a:spcBef>
              <a:buFontTx/>
              <a:buNone/>
            </a:pPr>
            <a:endParaRPr lang="en-US" altLang="en-US" sz="1600">
              <a:solidFill>
                <a:srgbClr val="000000"/>
              </a:solidFill>
              <a:latin typeface="MyriadLB"/>
            </a:endParaRPr>
          </a:p>
        </p:txBody>
      </p:sp>
      <p:pic>
        <p:nvPicPr>
          <p:cNvPr id="522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28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609600" y="1785458"/>
            <a:ext cx="8001000" cy="3962400"/>
          </a:xfrm>
          <a:prstGeom prst="rect">
            <a:avLst/>
          </a:prstGeom>
          <a:noFill/>
          <a:ln>
            <a:noFill/>
          </a:ln>
        </p:spPr>
        <p:txBody>
          <a:bodyPr lIns="92075" tIns="46038" rIns="92075" bIns="46038"/>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90000"/>
              </a:lnSpc>
              <a:spcBef>
                <a:spcPts val="0"/>
              </a:spcBef>
              <a:buClr>
                <a:schemeClr val="tx1"/>
              </a:buClr>
              <a:buFontTx/>
              <a:buNone/>
              <a:defRPr/>
            </a:pPr>
            <a:r>
              <a:rPr lang="en-US" altLang="en-US" sz="1800" b="1" dirty="0">
                <a:cs typeface="Arial" panose="020B0604020202020204" pitchFamily="34" charset="0"/>
              </a:rPr>
              <a:t>Critical Go Forward Items to building value in Transition Planning</a:t>
            </a:r>
          </a:p>
          <a:p>
            <a:pPr eaLnBrk="1" hangingPunct="1">
              <a:lnSpc>
                <a:spcPct val="90000"/>
              </a:lnSpc>
              <a:spcBef>
                <a:spcPts val="0"/>
              </a:spcBef>
              <a:buClr>
                <a:schemeClr val="tx1"/>
              </a:buClr>
              <a:buFontTx/>
              <a:buAutoNum type="arabicPeriod"/>
              <a:defRPr/>
            </a:pPr>
            <a:endParaRPr lang="en-US" altLang="en-US" sz="1800" dirty="0">
              <a:cs typeface="Arial" panose="020B0604020202020204" pitchFamily="34" charset="0"/>
            </a:endParaRPr>
          </a:p>
          <a:p>
            <a:pPr eaLnBrk="1" hangingPunct="1">
              <a:lnSpc>
                <a:spcPct val="90000"/>
              </a:lnSpc>
              <a:spcBef>
                <a:spcPts val="0"/>
              </a:spcBef>
              <a:buClr>
                <a:schemeClr val="tx1"/>
              </a:buClr>
              <a:buFontTx/>
              <a:buAutoNum type="arabicPeriod"/>
              <a:defRPr/>
            </a:pPr>
            <a:r>
              <a:rPr lang="en-US" altLang="en-US" sz="1800" dirty="0">
                <a:cs typeface="Arial" panose="020B0604020202020204" pitchFamily="34" charset="0"/>
              </a:rPr>
              <a:t>Keep financials in order – manage cash</a:t>
            </a:r>
          </a:p>
          <a:p>
            <a:pPr eaLnBrk="1" hangingPunct="1">
              <a:lnSpc>
                <a:spcPct val="90000"/>
              </a:lnSpc>
              <a:spcBef>
                <a:spcPts val="0"/>
              </a:spcBef>
              <a:buClr>
                <a:schemeClr val="tx1"/>
              </a:buClr>
              <a:buFontTx/>
              <a:buNone/>
              <a:defRPr/>
            </a:pPr>
            <a:endParaRPr lang="en-US" altLang="en-US" sz="1600" dirty="0">
              <a:cs typeface="Arial" panose="020B0604020202020204" pitchFamily="34" charset="0"/>
            </a:endParaRPr>
          </a:p>
          <a:p>
            <a:pPr eaLnBrk="1" hangingPunct="1">
              <a:lnSpc>
                <a:spcPct val="90000"/>
              </a:lnSpc>
              <a:spcBef>
                <a:spcPts val="0"/>
              </a:spcBef>
              <a:buClr>
                <a:schemeClr val="tx1"/>
              </a:buClr>
              <a:buFontTx/>
              <a:buAutoNum type="arabicPeriod" startAt="2"/>
              <a:defRPr/>
            </a:pPr>
            <a:r>
              <a:rPr lang="en-US" altLang="en-US" sz="1800" dirty="0">
                <a:cs typeface="Arial" panose="020B0604020202020204" pitchFamily="34" charset="0"/>
              </a:rPr>
              <a:t>Manage the business with data</a:t>
            </a:r>
          </a:p>
          <a:p>
            <a:pPr eaLnBrk="1" hangingPunct="1">
              <a:lnSpc>
                <a:spcPct val="90000"/>
              </a:lnSpc>
              <a:spcBef>
                <a:spcPts val="0"/>
              </a:spcBef>
              <a:buClr>
                <a:schemeClr val="tx1"/>
              </a:buClr>
              <a:buFontTx/>
              <a:buNone/>
              <a:defRPr/>
            </a:pPr>
            <a:endParaRPr lang="en-US" altLang="en-US" sz="1600" dirty="0">
              <a:cs typeface="Arial" panose="020B0604020202020204" pitchFamily="34" charset="0"/>
            </a:endParaRPr>
          </a:p>
          <a:p>
            <a:pPr eaLnBrk="1" hangingPunct="1">
              <a:lnSpc>
                <a:spcPct val="90000"/>
              </a:lnSpc>
              <a:spcBef>
                <a:spcPts val="0"/>
              </a:spcBef>
              <a:buClr>
                <a:schemeClr val="tx1"/>
              </a:buClr>
              <a:buFontTx/>
              <a:buAutoNum type="arabicPeriod" startAt="3"/>
              <a:defRPr/>
            </a:pPr>
            <a:r>
              <a:rPr lang="en-US" altLang="en-US" sz="1800" dirty="0">
                <a:cs typeface="Arial" panose="020B0604020202020204" pitchFamily="34" charset="0"/>
              </a:rPr>
              <a:t>Know if you’ve met financial / operational objectives</a:t>
            </a:r>
          </a:p>
          <a:p>
            <a:pPr eaLnBrk="1" hangingPunct="1">
              <a:lnSpc>
                <a:spcPct val="90000"/>
              </a:lnSpc>
              <a:spcBef>
                <a:spcPts val="0"/>
              </a:spcBef>
              <a:buClr>
                <a:schemeClr val="tx1"/>
              </a:buClr>
              <a:buFontTx/>
              <a:buNone/>
              <a:defRPr/>
            </a:pPr>
            <a:endParaRPr lang="en-US" altLang="en-US" sz="1600" dirty="0">
              <a:cs typeface="Arial" panose="020B0604020202020204" pitchFamily="34" charset="0"/>
            </a:endParaRPr>
          </a:p>
          <a:p>
            <a:pPr eaLnBrk="1" hangingPunct="1">
              <a:lnSpc>
                <a:spcPct val="90000"/>
              </a:lnSpc>
              <a:spcBef>
                <a:spcPts val="0"/>
              </a:spcBef>
              <a:buClr>
                <a:schemeClr val="tx1"/>
              </a:buClr>
              <a:buFontTx/>
              <a:buAutoNum type="arabicPeriod" startAt="4"/>
              <a:defRPr/>
            </a:pPr>
            <a:r>
              <a:rPr lang="en-US" altLang="en-US" sz="1800" dirty="0">
                <a:cs typeface="Arial" panose="020B0604020202020204" pitchFamily="34" charset="0"/>
              </a:rPr>
              <a:t>Understand your customers and their contribution</a:t>
            </a:r>
          </a:p>
          <a:p>
            <a:pPr eaLnBrk="1" hangingPunct="1">
              <a:lnSpc>
                <a:spcPct val="90000"/>
              </a:lnSpc>
              <a:spcBef>
                <a:spcPts val="0"/>
              </a:spcBef>
              <a:buClr>
                <a:schemeClr val="tx1"/>
              </a:buClr>
              <a:buFontTx/>
              <a:buNone/>
              <a:defRPr/>
            </a:pPr>
            <a:endParaRPr lang="en-US" altLang="en-US" sz="1600" dirty="0">
              <a:cs typeface="Arial" panose="020B0604020202020204" pitchFamily="34" charset="0"/>
            </a:endParaRPr>
          </a:p>
          <a:p>
            <a:pPr eaLnBrk="1" hangingPunct="1">
              <a:lnSpc>
                <a:spcPct val="90000"/>
              </a:lnSpc>
              <a:spcBef>
                <a:spcPts val="0"/>
              </a:spcBef>
              <a:buClr>
                <a:schemeClr val="tx1"/>
              </a:buClr>
              <a:buFontTx/>
              <a:buAutoNum type="arabicPeriod" startAt="5"/>
              <a:defRPr/>
            </a:pPr>
            <a:r>
              <a:rPr lang="en-US" altLang="en-US" sz="1800" dirty="0">
                <a:cs typeface="Arial" panose="020B0604020202020204" pitchFamily="34" charset="0"/>
              </a:rPr>
              <a:t>Manage and challenge the entire supply chain</a:t>
            </a:r>
          </a:p>
          <a:p>
            <a:pPr eaLnBrk="1" hangingPunct="1">
              <a:lnSpc>
                <a:spcPct val="90000"/>
              </a:lnSpc>
              <a:spcBef>
                <a:spcPts val="0"/>
              </a:spcBef>
              <a:buClr>
                <a:schemeClr val="tx1"/>
              </a:buClr>
              <a:buFontTx/>
              <a:buNone/>
              <a:defRPr/>
            </a:pPr>
            <a:endParaRPr lang="en-US" altLang="en-US" sz="1600" dirty="0">
              <a:cs typeface="Arial" panose="020B0604020202020204" pitchFamily="34" charset="0"/>
            </a:endParaRPr>
          </a:p>
          <a:p>
            <a:pPr eaLnBrk="1" hangingPunct="1">
              <a:lnSpc>
                <a:spcPct val="90000"/>
              </a:lnSpc>
              <a:spcBef>
                <a:spcPts val="0"/>
              </a:spcBef>
              <a:buClr>
                <a:schemeClr val="tx1"/>
              </a:buClr>
              <a:buFontTx/>
              <a:buAutoNum type="arabicPeriod" startAt="6"/>
              <a:defRPr/>
            </a:pPr>
            <a:r>
              <a:rPr lang="en-US" altLang="en-US" sz="1800" dirty="0">
                <a:cs typeface="Arial" panose="020B0604020202020204" pitchFamily="34" charset="0"/>
              </a:rPr>
              <a:t>Manage the business in a War Room environment</a:t>
            </a:r>
          </a:p>
          <a:p>
            <a:pPr eaLnBrk="1" hangingPunct="1">
              <a:lnSpc>
                <a:spcPct val="90000"/>
              </a:lnSpc>
              <a:spcBef>
                <a:spcPts val="0"/>
              </a:spcBef>
              <a:buClr>
                <a:schemeClr val="tx1"/>
              </a:buClr>
              <a:buFontTx/>
              <a:buNone/>
              <a:defRPr/>
            </a:pPr>
            <a:endParaRPr lang="en-US" altLang="en-US" sz="1600" dirty="0">
              <a:cs typeface="Arial" panose="020B0604020202020204" pitchFamily="34" charset="0"/>
            </a:endParaRPr>
          </a:p>
          <a:p>
            <a:pPr eaLnBrk="1" hangingPunct="1">
              <a:lnSpc>
                <a:spcPct val="90000"/>
              </a:lnSpc>
              <a:spcBef>
                <a:spcPts val="0"/>
              </a:spcBef>
              <a:buClr>
                <a:schemeClr val="tx1"/>
              </a:buClr>
              <a:buFontTx/>
              <a:buAutoNum type="arabicPeriod" startAt="7"/>
              <a:defRPr/>
            </a:pPr>
            <a:r>
              <a:rPr lang="en-US" altLang="en-US" sz="1800" dirty="0">
                <a:cs typeface="Arial" panose="020B0604020202020204" pitchFamily="34" charset="0"/>
              </a:rPr>
              <a:t>Change culture, accountability and agility </a:t>
            </a:r>
            <a:r>
              <a:rPr lang="en-US" altLang="en-US" sz="1800" dirty="0">
                <a:highlight>
                  <a:srgbClr val="FFFF00"/>
                </a:highlight>
                <a:cs typeface="Arial" panose="020B0604020202020204" pitchFamily="34" charset="0"/>
              </a:rPr>
              <a:t>(Be ready to act not forced to)</a:t>
            </a:r>
            <a:endParaRPr lang="en-US" altLang="en-US" sz="2000" b="1" dirty="0">
              <a:highlight>
                <a:srgbClr val="FFFF00"/>
              </a:highlight>
              <a:cs typeface="Arial" panose="020B0604020202020204" pitchFamily="34" charset="0"/>
            </a:endParaRPr>
          </a:p>
        </p:txBody>
      </p:sp>
      <p:sp>
        <p:nvSpPr>
          <p:cNvPr id="8" name="TextBox 7"/>
          <p:cNvSpPr txBox="1"/>
          <p:nvPr/>
        </p:nvSpPr>
        <p:spPr>
          <a:xfrm>
            <a:off x="0" y="5913438"/>
            <a:ext cx="8991600" cy="657225"/>
          </a:xfrm>
          <a:prstGeom prst="rect">
            <a:avLst/>
          </a:prstGeom>
          <a:noFill/>
          <a:ln w="12700">
            <a:solidFill>
              <a:schemeClr val="accent2"/>
            </a:solidFill>
          </a:ln>
        </p:spPr>
        <p:txBody>
          <a:bodyPr lIns="0" tIns="0" rIns="0" bIns="0" anchor="ctr"/>
          <a:lstStyle/>
          <a:p>
            <a:pPr lvl="1" algn="ctr">
              <a:buSzPct val="100000"/>
              <a:defRPr/>
            </a:pPr>
            <a:r>
              <a:rPr lang="en-US" sz="2000" b="1" i="1" dirty="0">
                <a:solidFill>
                  <a:schemeClr val="accent2">
                    <a:lumMod val="75000"/>
                  </a:schemeClr>
                </a:solidFill>
              </a:rPr>
              <a:t>For business transition to be successful, the highest priorities have to be having a plan, maximizing performance and being prepared   </a:t>
            </a:r>
            <a:endParaRPr lang="en-US" sz="2000" b="1" i="1" u="sng" dirty="0">
              <a:solidFill>
                <a:schemeClr val="accent2">
                  <a:lumMod val="75000"/>
                </a:schemeClr>
              </a:solidFill>
            </a:endParaRPr>
          </a:p>
        </p:txBody>
      </p:sp>
      <p:sp>
        <p:nvSpPr>
          <p:cNvPr id="52232" name="TextBox 9"/>
          <p:cNvSpPr txBox="1">
            <a:spLocks noChangeArrowheads="1"/>
          </p:cNvSpPr>
          <p:nvPr/>
        </p:nvSpPr>
        <p:spPr bwMode="auto">
          <a:xfrm>
            <a:off x="1143000" y="130858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dirty="0"/>
              <a:t>Building Value   “Where’s The Money” - Challenges</a:t>
            </a:r>
          </a:p>
        </p:txBody>
      </p:sp>
    </p:spTree>
    <p:extLst>
      <p:ext uri="{BB962C8B-B14F-4D97-AF65-F5344CB8AC3E}">
        <p14:creationId xmlns:p14="http://schemas.microsoft.com/office/powerpoint/2010/main" val="172260463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2247900" y="1574800"/>
            <a:ext cx="4648200" cy="622300"/>
          </a:xfrm>
          <a:ln w="38100">
            <a:solidFill>
              <a:schemeClr val="accent2">
                <a:lumMod val="75000"/>
              </a:schemeClr>
            </a:solidFill>
          </a:ln>
        </p:spPr>
        <p:txBody>
          <a:bodyPr/>
          <a:lstStyle/>
          <a:p>
            <a:pPr>
              <a:defRPr/>
            </a:pPr>
            <a:r>
              <a:rPr lang="en-US" altLang="en-US" sz="2400" b="1" i="1" dirty="0"/>
              <a:t>What are the Benefits?</a:t>
            </a:r>
            <a:endParaRPr lang="en-US" altLang="en-US" sz="2400" b="1" i="1" dirty="0">
              <a:latin typeface="Arial" panose="020B0604020202020204" pitchFamily="34" charset="0"/>
            </a:endParaRPr>
          </a:p>
        </p:txBody>
      </p:sp>
      <p:sp>
        <p:nvSpPr>
          <p:cNvPr id="45059" name="Rectangle 8"/>
          <p:cNvSpPr>
            <a:spLocks noGrp="1" noChangeArrowheads="1"/>
          </p:cNvSpPr>
          <p:nvPr>
            <p:ph type="sldNum" sz="quarter" idx="10"/>
          </p:nvPr>
        </p:nvSpPr>
        <p:spPr>
          <a:xfrm>
            <a:off x="7010400" y="63689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0B014D23-4BE6-4D90-8288-69E5B4245F3E}" type="slidenum">
              <a:rPr lang="en-US" altLang="en-US" sz="1400" smtClean="0"/>
              <a:pPr>
                <a:spcBef>
                  <a:spcPct val="0"/>
                </a:spcBef>
                <a:buFontTx/>
                <a:buNone/>
              </a:pPr>
              <a:t>45</a:t>
            </a:fld>
            <a:endParaRPr lang="en-US" altLang="en-US" sz="1400" dirty="0"/>
          </a:p>
        </p:txBody>
      </p:sp>
      <p:sp>
        <p:nvSpPr>
          <p:cNvPr id="45060" name="Text Box 6"/>
          <p:cNvSpPr txBox="1">
            <a:spLocks noChangeArrowheads="1"/>
          </p:cNvSpPr>
          <p:nvPr/>
        </p:nvSpPr>
        <p:spPr bwMode="auto">
          <a:xfrm>
            <a:off x="952500" y="5907088"/>
            <a:ext cx="7239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1115AB"/>
                </a:solidFill>
              </a:rPr>
              <a:t>With proper planning, you will maximize your options, which will maximize your value in any transition scenario.</a:t>
            </a:r>
          </a:p>
        </p:txBody>
      </p:sp>
      <p:sp>
        <p:nvSpPr>
          <p:cNvPr id="3" name="TextBox 2"/>
          <p:cNvSpPr txBox="1"/>
          <p:nvPr/>
        </p:nvSpPr>
        <p:spPr>
          <a:xfrm>
            <a:off x="762000" y="2342612"/>
            <a:ext cx="7924800" cy="3250121"/>
          </a:xfrm>
          <a:prstGeom prst="rect">
            <a:avLst/>
          </a:prstGeom>
          <a:noFill/>
        </p:spPr>
        <p:txBody>
          <a:bodyPr wrap="square">
            <a:spAutoFit/>
          </a:bodyPr>
          <a:lstStyle/>
          <a:p>
            <a:pPr marL="342900" indent="-342900">
              <a:spcBef>
                <a:spcPct val="20000"/>
              </a:spcBef>
              <a:buFontTx/>
              <a:buChar char="•"/>
              <a:defRPr/>
            </a:pPr>
            <a:r>
              <a:rPr lang="en-US" altLang="en-US" kern="0" dirty="0">
                <a:solidFill>
                  <a:srgbClr val="000000"/>
                </a:solidFill>
                <a:latin typeface="+mj-lt"/>
              </a:rPr>
              <a:t>Efficient and effective operations will drive value</a:t>
            </a:r>
          </a:p>
          <a:p>
            <a:pPr marL="342900" indent="-342900">
              <a:spcBef>
                <a:spcPct val="20000"/>
              </a:spcBef>
              <a:buFontTx/>
              <a:buChar char="•"/>
              <a:defRPr/>
            </a:pPr>
            <a:r>
              <a:rPr lang="en-US" altLang="en-US" kern="0" dirty="0">
                <a:solidFill>
                  <a:srgbClr val="000000"/>
                </a:solidFill>
                <a:latin typeface="+mj-lt"/>
              </a:rPr>
              <a:t>Optimize profits</a:t>
            </a:r>
          </a:p>
          <a:p>
            <a:pPr marL="342900" indent="-342900">
              <a:spcBef>
                <a:spcPct val="20000"/>
              </a:spcBef>
              <a:buFontTx/>
              <a:buChar char="•"/>
              <a:defRPr/>
            </a:pPr>
            <a:r>
              <a:rPr lang="en-US" altLang="en-US" kern="0" dirty="0">
                <a:solidFill>
                  <a:srgbClr val="000000"/>
                </a:solidFill>
                <a:latin typeface="+mj-lt"/>
              </a:rPr>
              <a:t>Minimize tax aspects</a:t>
            </a:r>
          </a:p>
          <a:p>
            <a:pPr marL="342900" indent="-342900">
              <a:spcBef>
                <a:spcPct val="20000"/>
              </a:spcBef>
              <a:buFontTx/>
              <a:buChar char="•"/>
              <a:defRPr/>
            </a:pPr>
            <a:r>
              <a:rPr lang="en-US" altLang="en-US" kern="0" dirty="0">
                <a:solidFill>
                  <a:srgbClr val="000000"/>
                </a:solidFill>
                <a:latin typeface="+mj-lt"/>
              </a:rPr>
              <a:t>Provide control of timing and method of transition</a:t>
            </a:r>
          </a:p>
          <a:p>
            <a:pPr marL="342900" indent="-342900">
              <a:spcBef>
                <a:spcPct val="20000"/>
              </a:spcBef>
              <a:buFontTx/>
              <a:buChar char="•"/>
              <a:defRPr/>
            </a:pPr>
            <a:r>
              <a:rPr lang="en-US" altLang="en-US" kern="0" dirty="0">
                <a:solidFill>
                  <a:srgbClr val="000000"/>
                </a:solidFill>
                <a:latin typeface="+mj-lt"/>
              </a:rPr>
              <a:t>Develop leadership and management individuals &amp; teams to execute your transition</a:t>
            </a:r>
          </a:p>
          <a:p>
            <a:pPr marL="342900" indent="-342900">
              <a:spcBef>
                <a:spcPct val="20000"/>
              </a:spcBef>
              <a:buFontTx/>
              <a:buChar char="•"/>
              <a:defRPr/>
            </a:pPr>
            <a:r>
              <a:rPr lang="en-US" altLang="en-US" kern="0" dirty="0">
                <a:solidFill>
                  <a:srgbClr val="000000"/>
                </a:solidFill>
                <a:latin typeface="+mj-lt"/>
              </a:rPr>
              <a:t>Provide financial security to all of the affected parties</a:t>
            </a:r>
          </a:p>
          <a:p>
            <a:pPr marL="342900" indent="-342900">
              <a:spcBef>
                <a:spcPct val="20000"/>
              </a:spcBef>
              <a:buFontTx/>
              <a:buChar char="•"/>
              <a:defRPr/>
            </a:pPr>
            <a:r>
              <a:rPr lang="en-US" altLang="en-US" kern="0" dirty="0">
                <a:solidFill>
                  <a:srgbClr val="000000"/>
                </a:solidFill>
                <a:latin typeface="+mj-lt"/>
              </a:rPr>
              <a:t>Provide business continuity and key position retention throughout the transition</a:t>
            </a:r>
          </a:p>
          <a:p>
            <a:pPr marL="342900" indent="-342900">
              <a:spcBef>
                <a:spcPct val="20000"/>
              </a:spcBef>
              <a:buFontTx/>
              <a:buChar char="•"/>
              <a:defRPr/>
            </a:pPr>
            <a:r>
              <a:rPr lang="en-US" altLang="en-US" kern="0" dirty="0">
                <a:solidFill>
                  <a:srgbClr val="000000"/>
                </a:solidFill>
                <a:latin typeface="+mj-lt"/>
              </a:rPr>
              <a:t>Promotes family harmony and understanding of goals/objectives/timing.</a:t>
            </a:r>
          </a:p>
        </p:txBody>
      </p:sp>
      <p:pic>
        <p:nvPicPr>
          <p:cNvPr id="4506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DB411E4D-8199-4551-8313-8D090AA3F7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1181100" y="115888"/>
            <a:ext cx="7086600" cy="914400"/>
          </a:xfrm>
          <a:ln w="38100">
            <a:solidFill>
              <a:schemeClr val="accent2">
                <a:lumMod val="75000"/>
              </a:schemeClr>
            </a:solidFill>
          </a:ln>
        </p:spPr>
        <p:txBody>
          <a:bodyPr/>
          <a:lstStyle/>
          <a:p>
            <a:pPr>
              <a:defRPr/>
            </a:pPr>
            <a:endParaRPr lang="en-US" altLang="en-US" sz="2400" b="1" i="1" dirty="0">
              <a:solidFill>
                <a:schemeClr val="tx1"/>
              </a:solidFill>
              <a:latin typeface="Arial" panose="020B0604020202020204" pitchFamily="34" charset="0"/>
            </a:endParaRPr>
          </a:p>
        </p:txBody>
      </p:sp>
      <p:sp>
        <p:nvSpPr>
          <p:cNvPr id="65539"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 </a:t>
            </a:r>
            <a:fld id="{53AEC3BB-492C-400F-9D21-895736DA732F}" type="slidenum">
              <a:rPr lang="en-US" altLang="en-US" sz="1400" smtClean="0"/>
              <a:pPr>
                <a:spcBef>
                  <a:spcPct val="0"/>
                </a:spcBef>
                <a:buFontTx/>
                <a:buNone/>
              </a:pPr>
              <a:t>46</a:t>
            </a:fld>
            <a:endParaRPr lang="en-US" altLang="en-US" sz="1400"/>
          </a:p>
        </p:txBody>
      </p:sp>
      <p:sp>
        <p:nvSpPr>
          <p:cNvPr id="65540" name="TextBox 2"/>
          <p:cNvSpPr txBox="1">
            <a:spLocks noChangeArrowheads="1"/>
          </p:cNvSpPr>
          <p:nvPr/>
        </p:nvSpPr>
        <p:spPr bwMode="auto">
          <a:xfrm>
            <a:off x="914400" y="14478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 name="TextBox 1"/>
          <p:cNvSpPr txBox="1"/>
          <p:nvPr/>
        </p:nvSpPr>
        <p:spPr>
          <a:xfrm>
            <a:off x="228600" y="1583713"/>
            <a:ext cx="8686800" cy="4893647"/>
          </a:xfrm>
          <a:prstGeom prst="rect">
            <a:avLst/>
          </a:prstGeom>
          <a:noFill/>
        </p:spPr>
        <p:txBody>
          <a:bodyPr wrap="square">
            <a:spAutoFit/>
          </a:bodyPr>
          <a:lstStyle/>
          <a:p>
            <a:pPr algn="ctr">
              <a:defRPr/>
            </a:pPr>
            <a:endParaRPr lang="en-US" altLang="en-US" sz="2400" b="1" i="1" dirty="0"/>
          </a:p>
          <a:p>
            <a:pPr algn="ctr">
              <a:defRPr/>
            </a:pPr>
            <a:r>
              <a:rPr lang="en-US" b="1" i="1" dirty="0"/>
              <a:t>It’s an ever-changing business climate and our team of professionals at the Whitehall Group can assist you and your clients with Business Transition Guidance to ultimately minimize risk, strengthen their banking position and improve profitability and shareholder value.</a:t>
            </a:r>
          </a:p>
          <a:p>
            <a:pPr algn="ctr">
              <a:defRPr/>
            </a:pPr>
            <a:endParaRPr lang="en-US" dirty="0"/>
          </a:p>
          <a:p>
            <a:pPr algn="ctr">
              <a:defRPr/>
            </a:pPr>
            <a:r>
              <a:rPr lang="en-US" dirty="0"/>
              <a:t>Joseph Bione and James Linton                                        </a:t>
            </a:r>
          </a:p>
          <a:p>
            <a:pPr algn="ctr">
              <a:defRPr/>
            </a:pPr>
            <a:r>
              <a:rPr lang="en-US" dirty="0"/>
              <a:t>100 W. Big Beaver, Suite 650</a:t>
            </a:r>
          </a:p>
          <a:p>
            <a:pPr algn="ctr">
              <a:defRPr/>
            </a:pPr>
            <a:r>
              <a:rPr lang="en-US" dirty="0"/>
              <a:t>Troy, MI 48084</a:t>
            </a:r>
          </a:p>
          <a:p>
            <a:pPr algn="ctr">
              <a:defRPr/>
            </a:pPr>
            <a:r>
              <a:rPr lang="en-US" dirty="0"/>
              <a:t>Office: 248 - 519-1072/1075</a:t>
            </a:r>
          </a:p>
          <a:p>
            <a:pPr algn="ctr">
              <a:defRPr/>
            </a:pPr>
            <a:r>
              <a:rPr lang="en-US" dirty="0"/>
              <a:t>Cell: 248 - 227-3436</a:t>
            </a:r>
          </a:p>
          <a:p>
            <a:pPr algn="ctr">
              <a:defRPr/>
            </a:pPr>
            <a:endParaRPr lang="en-US" dirty="0">
              <a:solidFill>
                <a:srgbClr val="1115AB"/>
              </a:solidFill>
            </a:endParaRPr>
          </a:p>
          <a:p>
            <a:pPr algn="ctr">
              <a:defRPr/>
            </a:pPr>
            <a:r>
              <a:rPr lang="en-US" dirty="0">
                <a:solidFill>
                  <a:srgbClr val="1115AB"/>
                </a:solidFill>
              </a:rPr>
              <a:t>bione@whitehallgroupllc.com or  jamesl@whitehallgroupllc.com</a:t>
            </a:r>
          </a:p>
          <a:p>
            <a:pPr algn="ctr">
              <a:defRPr/>
            </a:pPr>
            <a:r>
              <a:rPr lang="en-US" dirty="0"/>
              <a:t>Visit our website: www.whitehallgroupllc.com </a:t>
            </a:r>
          </a:p>
          <a:p>
            <a:pPr>
              <a:defRPr/>
            </a:pPr>
            <a:endParaRPr lang="en-US" dirty="0"/>
          </a:p>
          <a:p>
            <a:pPr>
              <a:defRPr/>
            </a:pPr>
            <a:endParaRPr lang="en-US" dirty="0"/>
          </a:p>
          <a:p>
            <a:pPr marL="285750" indent="-285750">
              <a:buFont typeface="Arial" panose="020B0604020202020204" pitchFamily="34" charset="0"/>
              <a:buChar char="•"/>
              <a:defRPr/>
            </a:pPr>
            <a:endParaRPr lang="en-US" dirty="0"/>
          </a:p>
        </p:txBody>
      </p:sp>
      <p:pic>
        <p:nvPicPr>
          <p:cNvPr id="65542"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3"/>
          <p:cNvSpPr>
            <a:spLocks noChangeArrowheads="1"/>
          </p:cNvSpPr>
          <p:nvPr/>
        </p:nvSpPr>
        <p:spPr bwMode="auto">
          <a:xfrm>
            <a:off x="2487935" y="5902860"/>
            <a:ext cx="4168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i="1" dirty="0"/>
              <a:t>For more information or a consultation</a:t>
            </a:r>
            <a:r>
              <a:rPr lang="en-US" altLang="en-US" sz="2400" i="1" dirty="0"/>
              <a:t>:</a:t>
            </a:r>
          </a:p>
        </p:txBody>
      </p:sp>
      <p:pic>
        <p:nvPicPr>
          <p:cNvPr id="8" name="Picture 1">
            <a:extLst>
              <a:ext uri="{FF2B5EF4-FFF2-40B4-BE49-F238E27FC236}">
                <a16:creationId xmlns:a16="http://schemas.microsoft.com/office/drawing/2014/main" id="{0F7B0288-769F-41D9-BCC7-67BE8FD962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52400" y="1066800"/>
            <a:ext cx="845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92075" tIns="46038" rIns="92075" bIns="46038"/>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30000"/>
              </a:spcBef>
              <a:buFontTx/>
              <a:buNone/>
            </a:pPr>
            <a:endParaRPr lang="en-US" altLang="en-US" sz="1600">
              <a:solidFill>
                <a:srgbClr val="000000"/>
              </a:solidFill>
              <a:latin typeface="MyriadLB"/>
            </a:endParaRPr>
          </a:p>
        </p:txBody>
      </p:sp>
      <p:sp>
        <p:nvSpPr>
          <p:cNvPr id="8197" name="Rectangle 4"/>
          <p:cNvSpPr>
            <a:spLocks noChangeArrowheads="1"/>
          </p:cNvSpPr>
          <p:nvPr/>
        </p:nvSpPr>
        <p:spPr bwMode="auto">
          <a:xfrm>
            <a:off x="339725" y="1536700"/>
            <a:ext cx="8458200" cy="3048000"/>
          </a:xfrm>
          <a:prstGeom prst="rect">
            <a:avLst/>
          </a:prstGeom>
          <a:noFill/>
          <a:ln w="12700">
            <a:noFill/>
            <a:prstDash val="dash"/>
            <a:miter lim="800000"/>
            <a:headEnd/>
            <a:tailEnd/>
          </a:ln>
        </p:spPr>
        <p:txBody>
          <a:bodyPr lIns="92075" tIns="46038" rIns="92075" bIns="46038"/>
          <a:lstStyle/>
          <a:p>
            <a:pPr marL="228600" indent="-228600" eaLnBrk="1" hangingPunct="1">
              <a:lnSpc>
                <a:spcPct val="80000"/>
              </a:lnSpc>
              <a:spcBef>
                <a:spcPct val="30000"/>
              </a:spcBef>
              <a:defRPr/>
            </a:pPr>
            <a:r>
              <a:rPr lang="en-US" sz="1500" b="1" dirty="0">
                <a:solidFill>
                  <a:srgbClr val="000000"/>
                </a:solidFill>
              </a:rPr>
              <a:t>Industry Leadership</a:t>
            </a:r>
          </a:p>
          <a:p>
            <a:pPr marL="228600" indent="-228600" eaLnBrk="1" hangingPunct="1">
              <a:lnSpc>
                <a:spcPct val="80000"/>
              </a:lnSpc>
              <a:spcBef>
                <a:spcPct val="30000"/>
              </a:spcBef>
              <a:buFontTx/>
              <a:buChar char="•"/>
              <a:defRPr/>
            </a:pPr>
            <a:endParaRPr lang="en-US" sz="1500" dirty="0">
              <a:solidFill>
                <a:srgbClr val="000000"/>
              </a:solidFill>
            </a:endParaRPr>
          </a:p>
          <a:p>
            <a:pPr marL="228600" eaLnBrk="1" hangingPunct="1">
              <a:lnSpc>
                <a:spcPct val="80000"/>
              </a:lnSpc>
              <a:spcBef>
                <a:spcPct val="30000"/>
              </a:spcBef>
              <a:defRPr/>
            </a:pPr>
            <a:r>
              <a:rPr lang="en-US" sz="1500" dirty="0">
                <a:solidFill>
                  <a:srgbClr val="000000"/>
                </a:solidFill>
              </a:rPr>
              <a:t>We believe that in order to most effectively serve our clients, we must proactively contribute to setting the agenda and leading the dialog on how best to address industry challenges.  Our </a:t>
            </a:r>
            <a:r>
              <a:rPr lang="en-US" sz="1500">
                <a:solidFill>
                  <a:srgbClr val="000000"/>
                </a:solidFill>
              </a:rPr>
              <a:t>past, recent </a:t>
            </a:r>
            <a:r>
              <a:rPr lang="en-US" sz="1500" dirty="0">
                <a:solidFill>
                  <a:srgbClr val="000000"/>
                </a:solidFill>
              </a:rPr>
              <a:t>and ongoing contributions include supporting the following organizations:</a:t>
            </a:r>
          </a:p>
          <a:p>
            <a:pPr marL="228600" indent="-228600" eaLnBrk="1" hangingPunct="1">
              <a:lnSpc>
                <a:spcPct val="80000"/>
              </a:lnSpc>
              <a:spcBef>
                <a:spcPct val="30000"/>
              </a:spcBef>
              <a:buFontTx/>
              <a:buChar char="•"/>
              <a:defRPr/>
            </a:pPr>
            <a:endParaRPr lang="en-US" sz="1500" dirty="0">
              <a:solidFill>
                <a:srgbClr val="000000"/>
              </a:solidFill>
            </a:endParaRPr>
          </a:p>
          <a:p>
            <a:pPr marL="228600" indent="-228600" eaLnBrk="1" hangingPunct="1">
              <a:lnSpc>
                <a:spcPct val="80000"/>
              </a:lnSpc>
              <a:spcBef>
                <a:spcPct val="30000"/>
              </a:spcBef>
              <a:defRPr/>
            </a:pPr>
            <a:endParaRPr lang="en-US" sz="1500" dirty="0">
              <a:solidFill>
                <a:srgbClr val="000000"/>
              </a:solidFill>
            </a:endParaRPr>
          </a:p>
        </p:txBody>
      </p:sp>
      <p:sp>
        <p:nvSpPr>
          <p:cNvPr id="8" name="TextBox 7"/>
          <p:cNvSpPr txBox="1"/>
          <p:nvPr/>
        </p:nvSpPr>
        <p:spPr>
          <a:xfrm>
            <a:off x="533400" y="3633788"/>
            <a:ext cx="1371600" cy="415925"/>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Frequent Speaker/Sponsor</a:t>
            </a:r>
          </a:p>
        </p:txBody>
      </p:sp>
      <p:pic>
        <p:nvPicPr>
          <p:cNvPr id="24581" name="Picture 2" descr="http://www.google.com/url?source=imglanding&amp;ct=img&amp;q=http://lopucki.law.ucla.edu/images/funder_logos/tma-logo.gif&amp;sa=X&amp;ei=k1mQT9PnGqmX6QHkwe2PBA&amp;ved=0CAoQ8wc4Rg&amp;usg=AFQjCNEwvfjrD-m984kjugq7psxhpFZT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19400"/>
            <a:ext cx="125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209800" y="3657600"/>
            <a:ext cx="1371600" cy="415925"/>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Detroit Chapter – Silver Sponsor</a:t>
            </a:r>
          </a:p>
        </p:txBody>
      </p:sp>
      <p:pic>
        <p:nvPicPr>
          <p:cNvPr id="24583" name="Picture 12" descr="https://encrypted-tbn0.google.com/images?q=tbn:ANd9GcQTs5kr-BcN0b7jqYsfKqG8SxXfOrndmv0jae7J1yh2YRQEz1Ly-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819400"/>
            <a:ext cx="1219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886200" y="3733800"/>
            <a:ext cx="1295400" cy="415925"/>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Frequent Speaker/Sponsor</a:t>
            </a:r>
          </a:p>
        </p:txBody>
      </p:sp>
      <p:pic>
        <p:nvPicPr>
          <p:cNvPr id="24585" name="Picture 6" descr="cid:image001.png@01CCE280.DFC6A2D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9464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403850" y="3702050"/>
            <a:ext cx="1524000" cy="254000"/>
          </a:xfrm>
          <a:prstGeom prst="rect">
            <a:avLst/>
          </a:prstGeom>
          <a:noFill/>
        </p:spPr>
        <p:txBody>
          <a:bodyPr>
            <a:spAutoFit/>
          </a:bodyPr>
          <a:lstStyle/>
          <a:p>
            <a:pPr eaLnBrk="1" hangingPunct="1">
              <a:defRPr/>
            </a:pPr>
            <a:r>
              <a:rPr lang="en-US" sz="1050" dirty="0">
                <a:solidFill>
                  <a:srgbClr val="000099"/>
                </a:solidFill>
                <a:latin typeface="Palatino Linotype" pitchFamily="18" charset="0"/>
              </a:rPr>
              <a:t>Turnaround Category</a:t>
            </a:r>
          </a:p>
        </p:txBody>
      </p:sp>
      <p:pic>
        <p:nvPicPr>
          <p:cNvPr id="24587" name="Picture 4" descr="https://encrypted-tbn2.google.com/images?q=tbn:ANd9GcQjMcLfWzwEMoWhtaMgEsBpNpaasrtPeo6mPZip4AE5SYUA3uhDK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75" y="5402263"/>
            <a:ext cx="11874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482850" y="6299200"/>
            <a:ext cx="695325" cy="254000"/>
          </a:xfrm>
          <a:prstGeom prst="rect">
            <a:avLst/>
          </a:prstGeom>
          <a:noFill/>
        </p:spPr>
        <p:txBody>
          <a:bodyPr>
            <a:spAutoFit/>
          </a:bodyPr>
          <a:lstStyle/>
          <a:p>
            <a:pPr eaLnBrk="1" hangingPunct="1">
              <a:defRPr/>
            </a:pPr>
            <a:r>
              <a:rPr lang="en-US" sz="1050" dirty="0">
                <a:solidFill>
                  <a:srgbClr val="000099"/>
                </a:solidFill>
                <a:latin typeface="Palatino Linotype" pitchFamily="18" charset="0"/>
              </a:rPr>
              <a:t>Sponsor</a:t>
            </a:r>
          </a:p>
        </p:txBody>
      </p:sp>
      <p:pic>
        <p:nvPicPr>
          <p:cNvPr id="24589" name="Picture 4" descr="https://encrypted-tbn0.google.com/images?q=tbn:ANd9GcQBGL8rg7y3D5GaRC4qitK465msMTTt9zyiELtN0D_aJOTB1sH5y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3987800"/>
            <a:ext cx="16906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73075" y="4659313"/>
            <a:ext cx="1524000" cy="577850"/>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Supply Chain Management Steering Committee</a:t>
            </a:r>
          </a:p>
        </p:txBody>
      </p:sp>
      <p:pic>
        <p:nvPicPr>
          <p:cNvPr id="24591" name="Picture 10" descr="https://encrypted-tbn1.google.com/images?q=tbn:ANd9GcQ2DTsAvEOoEI_Ppt-1Tl2NrzYC9CJSxmeUVANSaI2aeEh6iuXkE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0" y="4267200"/>
            <a:ext cx="1090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220913" y="5092700"/>
            <a:ext cx="1219200" cy="254000"/>
          </a:xfrm>
          <a:prstGeom prst="rect">
            <a:avLst/>
          </a:prstGeom>
          <a:noFill/>
        </p:spPr>
        <p:txBody>
          <a:bodyPr>
            <a:spAutoFit/>
          </a:bodyPr>
          <a:lstStyle/>
          <a:p>
            <a:pPr eaLnBrk="1" hangingPunct="1">
              <a:defRPr/>
            </a:pPr>
            <a:r>
              <a:rPr lang="en-US" sz="1050" dirty="0">
                <a:solidFill>
                  <a:srgbClr val="000099"/>
                </a:solidFill>
                <a:latin typeface="Palatino Linotype" pitchFamily="18" charset="0"/>
              </a:rPr>
              <a:t>Visiting Lecturer</a:t>
            </a:r>
          </a:p>
        </p:txBody>
      </p:sp>
      <p:pic>
        <p:nvPicPr>
          <p:cNvPr id="24593" name="Picture 8" descr="https://encrypted-tbn3.google.com/images?q=tbn:ANd9GcRbxtwgP0a9pIXhIfnznroK3HhE7gBV7d-TfxF1786hVjLTefce5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2938" y="4408488"/>
            <a:ext cx="187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7375525" y="4983163"/>
            <a:ext cx="1371600" cy="254000"/>
          </a:xfrm>
          <a:prstGeom prst="rect">
            <a:avLst/>
          </a:prstGeom>
          <a:noFill/>
        </p:spPr>
        <p:txBody>
          <a:bodyPr>
            <a:spAutoFit/>
          </a:bodyPr>
          <a:lstStyle/>
          <a:p>
            <a:pPr eaLnBrk="1" hangingPunct="1">
              <a:defRPr/>
            </a:pPr>
            <a:r>
              <a:rPr lang="en-US" sz="1050" dirty="0">
                <a:solidFill>
                  <a:srgbClr val="000099"/>
                </a:solidFill>
                <a:latin typeface="Palatino Linotype" pitchFamily="18" charset="0"/>
              </a:rPr>
              <a:t>Affiliated Faculty</a:t>
            </a:r>
          </a:p>
        </p:txBody>
      </p:sp>
      <p:pic>
        <p:nvPicPr>
          <p:cNvPr id="24595" name="Picture 6" descr="https://encrypted-tbn2.google.com/images?q=tbn:ANd9GcRV5yymb5Ic52_NzHofrLzWdtXXR0UU15IiV5vKPWIQITcNrMf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4438" y="4343400"/>
            <a:ext cx="1476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616325" y="5100638"/>
            <a:ext cx="1905000" cy="415925"/>
          </a:xfrm>
          <a:prstGeom prst="rect">
            <a:avLst/>
          </a:prstGeom>
          <a:noFill/>
        </p:spPr>
        <p:txBody>
          <a:bodyPr>
            <a:spAutoFit/>
          </a:bodyPr>
          <a:lstStyle/>
          <a:p>
            <a:pPr eaLnBrk="1" hangingPunct="1">
              <a:defRPr/>
            </a:pPr>
            <a:r>
              <a:rPr lang="en-US" sz="1050" dirty="0">
                <a:solidFill>
                  <a:srgbClr val="000099"/>
                </a:solidFill>
                <a:latin typeface="Palatino Linotype" pitchFamily="18" charset="0"/>
              </a:rPr>
              <a:t>Advisory Board Member Business and Engineering</a:t>
            </a:r>
          </a:p>
        </p:txBody>
      </p:sp>
      <p:pic>
        <p:nvPicPr>
          <p:cNvPr id="24597" name="Picture 6" descr="https://encrypted-tbn3.google.com/images?q=tbn:ANd9GcR9BSBC6wW0HGq1Z9OjsilmTYiyHDkUZSKFEGyb0kYNqKrCHBuF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6250" y="4087813"/>
            <a:ext cx="11207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638800" y="5000625"/>
            <a:ext cx="914400" cy="577850"/>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TMA/ MBA</a:t>
            </a:r>
          </a:p>
          <a:p>
            <a:pPr algn="ctr" eaLnBrk="1" hangingPunct="1">
              <a:defRPr/>
            </a:pPr>
            <a:r>
              <a:rPr lang="en-US" sz="1050" dirty="0">
                <a:solidFill>
                  <a:srgbClr val="000099"/>
                </a:solidFill>
                <a:latin typeface="Palatino Linotype" pitchFamily="18" charset="0"/>
              </a:rPr>
              <a:t>Steering Committee</a:t>
            </a:r>
          </a:p>
        </p:txBody>
      </p:sp>
      <p:pic>
        <p:nvPicPr>
          <p:cNvPr id="24599"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98475" y="2933700"/>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118350" y="2981325"/>
            <a:ext cx="16414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7183438" y="3627438"/>
            <a:ext cx="1508125" cy="254000"/>
          </a:xfrm>
          <a:prstGeom prst="rect">
            <a:avLst/>
          </a:prstGeom>
          <a:noFill/>
        </p:spPr>
        <p:txBody>
          <a:bodyPr>
            <a:spAutoFit/>
          </a:bodyPr>
          <a:lstStyle/>
          <a:p>
            <a:pPr eaLnBrk="1" hangingPunct="1">
              <a:defRPr/>
            </a:pPr>
            <a:r>
              <a:rPr lang="en-US" sz="1050" dirty="0">
                <a:solidFill>
                  <a:srgbClr val="000099"/>
                </a:solidFill>
                <a:latin typeface="Palatino Linotype" pitchFamily="18" charset="0"/>
              </a:rPr>
              <a:t>Visionary Leadership</a:t>
            </a:r>
          </a:p>
        </p:txBody>
      </p:sp>
      <p:pic>
        <p:nvPicPr>
          <p:cNvPr id="24602"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91175" y="5638800"/>
            <a:ext cx="1219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5514975" y="6299200"/>
            <a:ext cx="1371600" cy="254000"/>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Speaker/Sponsor</a:t>
            </a:r>
          </a:p>
        </p:txBody>
      </p:sp>
      <p:sp>
        <p:nvSpPr>
          <p:cNvPr id="24604" name="Rectangle 8"/>
          <p:cNvSpPr>
            <a:spLocks noGrp="1" noChangeArrowheads="1"/>
          </p:cNvSpPr>
          <p:nvPr>
            <p:ph type="sldNum" sz="quarter" idx="10"/>
          </p:nvPr>
        </p:nvSpPr>
        <p:spPr>
          <a:xfrm>
            <a:off x="8404225" y="6526212"/>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solidFill>
                  <a:srgbClr val="000000"/>
                </a:solidFill>
                <a:latin typeface="MyriadLB"/>
              </a:rPr>
              <a:t> 4</a:t>
            </a:r>
          </a:p>
        </p:txBody>
      </p:sp>
      <p:pic>
        <p:nvPicPr>
          <p:cNvPr id="24605"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57613" y="5559425"/>
            <a:ext cx="15525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3757613" y="6178550"/>
            <a:ext cx="1552575" cy="415925"/>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Board Member/Sponsor</a:t>
            </a:r>
          </a:p>
        </p:txBody>
      </p:sp>
      <p:pic>
        <p:nvPicPr>
          <p:cNvPr id="24607" name="Picture 8" descr="http://www.eriepa.com/cms/content/themes/custom/Site/images/log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488" y="5572125"/>
            <a:ext cx="9318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561975" y="6299200"/>
            <a:ext cx="1260475" cy="254000"/>
          </a:xfrm>
          <a:prstGeom prst="rect">
            <a:avLst/>
          </a:prstGeom>
          <a:noFill/>
        </p:spPr>
        <p:txBody>
          <a:bodyPr>
            <a:spAutoFit/>
          </a:bodyPr>
          <a:lstStyle/>
          <a:p>
            <a:pPr algn="ctr" eaLnBrk="1" hangingPunct="1">
              <a:defRPr/>
            </a:pPr>
            <a:r>
              <a:rPr lang="en-US" sz="1050" dirty="0">
                <a:solidFill>
                  <a:srgbClr val="000099"/>
                </a:solidFill>
                <a:latin typeface="Palatino Linotype" pitchFamily="18" charset="0"/>
              </a:rPr>
              <a:t>Chamber Member </a:t>
            </a:r>
          </a:p>
        </p:txBody>
      </p:sp>
      <p:pic>
        <p:nvPicPr>
          <p:cNvPr id="24609" name="Picture 2" descr="Header graphi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
            <a:extLst>
              <a:ext uri="{FF2B5EF4-FFF2-40B4-BE49-F238E27FC236}">
                <a16:creationId xmlns:a16="http://schemas.microsoft.com/office/drawing/2014/main" id="{B1B97B73-DAF4-4BDD-9B53-ECBA6BDB22F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278119"/>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75"/>
            <a:ext cx="9182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0"/>
          <p:cNvSpPr txBox="1">
            <a:spLocks noChangeArrowheads="1"/>
          </p:cNvSpPr>
          <p:nvPr/>
        </p:nvSpPr>
        <p:spPr bwMode="auto">
          <a:xfrm>
            <a:off x="134938" y="5994400"/>
            <a:ext cx="8678862" cy="708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i="1">
                <a:solidFill>
                  <a:schemeClr val="accent2"/>
                </a:solidFill>
              </a:rPr>
              <a:t>Whitehall has key business relationships with major Financial Institutions</a:t>
            </a:r>
          </a:p>
        </p:txBody>
      </p:sp>
      <p:pic>
        <p:nvPicPr>
          <p:cNvPr id="23556" name="Picture 2" descr="https://encrypted-tbn0.google.com/images?q=tbn:ANd9GcR3NL-mYPeyq1Cau7mKaptkanHu0HREc4_7grVCaCBB2ZqXGh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804988"/>
            <a:ext cx="16573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1804988"/>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2" descr="https://encrypted-tbn1.google.com/images?q=tbn:ANd9GcTK220tkbU_KOAh1UUKaEjEM5xuFwCyPDlZj5mOlXkERvgdWXGOG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738" y="4329113"/>
            <a:ext cx="208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https://encrypted-tbn2.google.com/images?q=tbn:ANd9GcTr-qcVNPEJx_Lequl3icPpYZd7CIPZlPg1hNJrQtkGTwF_0J8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1604963"/>
            <a:ext cx="2108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8" y="3405188"/>
            <a:ext cx="21717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5" descr="comer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7163" y="2009775"/>
            <a:ext cx="2241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4" descr="https://encrypted-tbn1.google.com/images?q=tbn:ANd9GcSm58ursmG5jTtkVuXfffr1of79TThXwKooDiukN0kVGtonUYRM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6575" y="3389313"/>
            <a:ext cx="19907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 descr="Crestmark Bank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438" y="4581525"/>
            <a:ext cx="1558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4" descr="FirstMerit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7363" y="4884738"/>
            <a:ext cx="19113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6" descr="https://upload.wikimedia.org/wikipedia/en/thumb/6/67/Fifth_Third_Bank.svg/1280px-Fifth_Third_Bank.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0088" y="3133725"/>
            <a:ext cx="31464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197507"/>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Rectangle 8"/>
          <p:cNvSpPr>
            <a:spLocks noGrp="1" noChangeArrowheads="1"/>
          </p:cNvSpPr>
          <p:nvPr>
            <p:ph type="sldNum" sz="quarter" idx="10"/>
          </p:nvPr>
        </p:nvSpPr>
        <p:spPr>
          <a:xfrm>
            <a:off x="8534400" y="6553200"/>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latin typeface="MyriadLB"/>
              </a:rPr>
              <a:t> 5</a:t>
            </a:r>
          </a:p>
        </p:txBody>
      </p:sp>
      <p:pic>
        <p:nvPicPr>
          <p:cNvPr id="23568" name="Picture 1" descr="Chemical Bank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40088" y="4713288"/>
            <a:ext cx="246856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6695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0"/>
          <p:cNvSpPr txBox="1">
            <a:spLocks noChangeArrowheads="1"/>
          </p:cNvSpPr>
          <p:nvPr/>
        </p:nvSpPr>
        <p:spPr bwMode="auto">
          <a:xfrm>
            <a:off x="228600" y="6183313"/>
            <a:ext cx="8382000" cy="3698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333399"/>
                </a:solidFill>
              </a:rPr>
              <a:t>Whitehall has key relationships with major Private Equity firms </a:t>
            </a:r>
          </a:p>
        </p:txBody>
      </p:sp>
      <p:pic>
        <p:nvPicPr>
          <p:cNvPr id="27651" name="Picture 6" descr="https://encrypted-tbn1.google.com/images?q=tbn:ANd9GcRuckg2x_szv4jojF5U9BTBBfvOO7yu1T8GQF38qc3I_EH_Zu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75" y="3959225"/>
            <a:ext cx="2178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https://encrypted-tbn0.google.com/images?q=tbn:ANd9GcRVJ48cXY2LQDAZ5XAgnlKEXHr1z8tT_RkQ1f7a1-flQII34Rs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879600"/>
            <a:ext cx="14478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https://encrypted-tbn0.google.com/images?q=tbn:ANd9GcT2weqz61E1eryLxz_OI1repNxtPO1rFutp1cia3-QBEf9iINX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4556125"/>
            <a:ext cx="2057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6" descr="https://encrypted-tbn3.google.com/images?q=tbn:ANd9GcSWocoApldOWrZdkZaBXtWnZku3Uu2MfiibY7q6yTE7v5T5PjeEy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75" y="2220913"/>
            <a:ext cx="3886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https://encrypted-tbn1.google.com/images?q=tbn:ANd9GcRy4S622pTg1O-mA1pOMzfzbMLMXap7qm2MWAWpWHifbrSOBg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18113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1" descr="https://encrypted-tbn3.google.com/images?q=tbn:ANd9GcS1TLTegPw2ySDDfZKMEpqAmVUpXljEd0I9f9bwqL_PyxWJ09VTO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9563" y="4633913"/>
            <a:ext cx="33242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5" descr="https://encrypted-tbn2.google.com/images?q=tbn:ANd9GcT8SBJXKUN4kPov0V4EhcDo30GzwBF8Y2DHK4kULBhLmt4YcZGuT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63" y="4705350"/>
            <a:ext cx="2590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44763" y="3017838"/>
            <a:ext cx="3933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00613" y="3868738"/>
            <a:ext cx="23066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242888"/>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8"/>
          <p:cNvSpPr>
            <a:spLocks noGrp="1" noChangeArrowheads="1"/>
          </p:cNvSpPr>
          <p:nvPr>
            <p:ph type="sldNum" sz="quarter" idx="10"/>
          </p:nvPr>
        </p:nvSpPr>
        <p:spPr>
          <a:xfrm>
            <a:off x="8534400" y="6553200"/>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solidFill>
                  <a:srgbClr val="000000"/>
                </a:solidFill>
                <a:latin typeface="MyriadLB"/>
              </a:rPr>
              <a:t> 6</a:t>
            </a:r>
          </a:p>
        </p:txBody>
      </p:sp>
      <p:pic>
        <p:nvPicPr>
          <p:cNvPr id="27662" name="Picture 2" descr="Header graphi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a:extLst>
              <a:ext uri="{FF2B5EF4-FFF2-40B4-BE49-F238E27FC236}">
                <a16:creationId xmlns:a16="http://schemas.microsoft.com/office/drawing/2014/main" id="{C5D7E5B3-1F4B-4B1F-92BB-71E8806DED4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60268" y="365891"/>
            <a:ext cx="3090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BB00-6DD2-48A5-B09F-9F96D478B7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A3D6DC7-1314-4EA5-B201-AE4AB42C63EB}"/>
              </a:ext>
            </a:extLst>
          </p:cNvPr>
          <p:cNvSpPr>
            <a:spLocks noGrp="1"/>
          </p:cNvSpPr>
          <p:nvPr>
            <p:ph idx="1"/>
          </p:nvPr>
        </p:nvSpPr>
        <p:spPr>
          <a:xfrm>
            <a:off x="228600" y="1445812"/>
            <a:ext cx="8686800" cy="4799413"/>
          </a:xfrm>
        </p:spPr>
        <p:txBody>
          <a:bodyPr/>
          <a:lstStyle/>
          <a:p>
            <a:r>
              <a:rPr lang="en-US" sz="1800" dirty="0"/>
              <a:t>Most Privately Held Middle Market companies are owned by Baby Boomers</a:t>
            </a:r>
          </a:p>
          <a:p>
            <a:r>
              <a:rPr lang="en-US" sz="1800" dirty="0"/>
              <a:t>Majority of their wealth is tied up in the business</a:t>
            </a:r>
          </a:p>
          <a:p>
            <a:r>
              <a:rPr lang="en-US" sz="1800" dirty="0"/>
              <a:t>Their Lifestyle is driven by and in the business</a:t>
            </a:r>
          </a:p>
          <a:p>
            <a:r>
              <a:rPr lang="en-US" sz="1800" dirty="0"/>
              <a:t>Family members are also tied into the business either directly or indirectly</a:t>
            </a:r>
          </a:p>
          <a:p>
            <a:r>
              <a:rPr lang="en-US" sz="1800" dirty="0"/>
              <a:t>Transition planning discussions are discouraged to a large part (negative)</a:t>
            </a:r>
          </a:p>
          <a:p>
            <a:r>
              <a:rPr lang="en-US" sz="1800" dirty="0"/>
              <a:t>Most companies are not adapting to change in any manner (this is how we done things in the past that got us here)</a:t>
            </a:r>
          </a:p>
          <a:p>
            <a:r>
              <a:rPr lang="en-US" sz="1800" dirty="0"/>
              <a:t>The view from the top is inward not outward (No idea of what Big Guys are doing</a:t>
            </a:r>
          </a:p>
          <a:p>
            <a:r>
              <a:rPr lang="en-US" sz="1800" dirty="0"/>
              <a:t>Low in the supply chain (last to know of trends, changes and re alignments)</a:t>
            </a:r>
          </a:p>
          <a:p>
            <a:r>
              <a:rPr lang="en-US" sz="1800" dirty="0"/>
              <a:t>Have survived so far so must be doing something right</a:t>
            </a:r>
          </a:p>
          <a:p>
            <a:r>
              <a:rPr lang="en-US" sz="1800" dirty="0"/>
              <a:t>Have survived disruptions before and we made it </a:t>
            </a:r>
          </a:p>
          <a:p>
            <a:r>
              <a:rPr lang="en-US" sz="1800" dirty="0"/>
              <a:t>Always in a reaction mode vs planning mode</a:t>
            </a:r>
          </a:p>
          <a:p>
            <a:r>
              <a:rPr lang="en-US" sz="1800" dirty="0"/>
              <a:t>The D’s…Never going to Die, Divorce, Disease, Disagreements, Distress and Industry or Economic Disruptions, </a:t>
            </a:r>
          </a:p>
        </p:txBody>
      </p:sp>
      <p:sp>
        <p:nvSpPr>
          <p:cNvPr id="4" name="Slide Number Placeholder 3">
            <a:extLst>
              <a:ext uri="{FF2B5EF4-FFF2-40B4-BE49-F238E27FC236}">
                <a16:creationId xmlns:a16="http://schemas.microsoft.com/office/drawing/2014/main" id="{2431E1C9-E426-48D2-B9D5-D9F6BDFD4CFC}"/>
              </a:ext>
            </a:extLst>
          </p:cNvPr>
          <p:cNvSpPr>
            <a:spLocks noGrp="1"/>
          </p:cNvSpPr>
          <p:nvPr>
            <p:ph type="sldNum" sz="quarter" idx="12"/>
          </p:nvPr>
        </p:nvSpPr>
        <p:spPr>
          <a:xfrm>
            <a:off x="6989428" y="6359379"/>
            <a:ext cx="2133600" cy="476250"/>
          </a:xfrm>
        </p:spPr>
        <p:txBody>
          <a:bodyPr/>
          <a:lstStyle/>
          <a:p>
            <a:pPr>
              <a:defRPr/>
            </a:pPr>
            <a:fld id="{3F9C3382-50D4-40E9-835B-30257FB11C74}" type="slidenum">
              <a:rPr lang="en-US" altLang="en-US" smtClean="0"/>
              <a:pPr>
                <a:defRPr/>
              </a:pPr>
              <a:t>8</a:t>
            </a:fld>
            <a:endParaRPr lang="en-US" altLang="en-US"/>
          </a:p>
        </p:txBody>
      </p:sp>
      <p:pic>
        <p:nvPicPr>
          <p:cNvPr id="5" name="Picture 12">
            <a:extLst>
              <a:ext uri="{FF2B5EF4-FFF2-40B4-BE49-F238E27FC236}">
                <a16:creationId xmlns:a16="http://schemas.microsoft.com/office/drawing/2014/main" id="{0754DC78-269A-492A-A582-29FFE043B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D956CCEC-BE31-40A3-9877-4BEE0AB949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9075"/>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3044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2514600" y="1560513"/>
            <a:ext cx="3952875" cy="530225"/>
          </a:xfrm>
          <a:ln w="38100">
            <a:solidFill>
              <a:schemeClr val="accent2">
                <a:lumMod val="75000"/>
              </a:schemeClr>
            </a:solidFill>
          </a:ln>
        </p:spPr>
        <p:txBody>
          <a:bodyPr/>
          <a:lstStyle/>
          <a:p>
            <a:pPr>
              <a:defRPr/>
            </a:pPr>
            <a:r>
              <a:rPr lang="en-US" altLang="en-US" sz="2400" b="1" i="1" dirty="0">
                <a:latin typeface="Arial" panose="020B0604020202020204" pitchFamily="34" charset="0"/>
              </a:rPr>
              <a:t>Did you know…? </a:t>
            </a:r>
            <a:r>
              <a:rPr lang="en-US" altLang="en-US" sz="2000" b="1" i="1" dirty="0">
                <a:latin typeface="Arial" panose="020B0604020202020204" pitchFamily="34" charset="0"/>
              </a:rPr>
              <a:t>(cont.) </a:t>
            </a:r>
          </a:p>
        </p:txBody>
      </p:sp>
      <p:sp>
        <p:nvSpPr>
          <p:cNvPr id="40963" name="Rectangle 8"/>
          <p:cNvSpPr>
            <a:spLocks noGrp="1" noChangeArrowheads="1"/>
          </p:cNvSpPr>
          <p:nvPr>
            <p:ph type="sldNum" sz="quarter" idx="10"/>
          </p:nvPr>
        </p:nvSpPr>
        <p:spPr>
          <a:xfrm>
            <a:off x="7010400" y="635476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a:t>
            </a:r>
            <a:fld id="{BB1015A2-0F9A-466E-B8A7-9EDDB5F46C31}" type="slidenum">
              <a:rPr lang="en-US" altLang="en-US" sz="1400" smtClean="0"/>
              <a:pPr>
                <a:spcBef>
                  <a:spcPct val="0"/>
                </a:spcBef>
                <a:buFontTx/>
                <a:buNone/>
              </a:pPr>
              <a:t>9</a:t>
            </a:fld>
            <a:endParaRPr lang="en-US" altLang="en-US" sz="1400" dirty="0"/>
          </a:p>
        </p:txBody>
      </p:sp>
      <p:sp>
        <p:nvSpPr>
          <p:cNvPr id="40964" name="Text Box 6"/>
          <p:cNvSpPr txBox="1">
            <a:spLocks noChangeArrowheads="1"/>
          </p:cNvSpPr>
          <p:nvPr/>
        </p:nvSpPr>
        <p:spPr bwMode="auto">
          <a:xfrm>
            <a:off x="457199" y="6162675"/>
            <a:ext cx="80851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1115AB"/>
                </a:solidFill>
              </a:rPr>
              <a:t>Do you have a plan and understand your options?</a:t>
            </a:r>
          </a:p>
        </p:txBody>
      </p:sp>
      <p:sp>
        <p:nvSpPr>
          <p:cNvPr id="2" name="Rectangle 1"/>
          <p:cNvSpPr/>
          <p:nvPr/>
        </p:nvSpPr>
        <p:spPr>
          <a:xfrm>
            <a:off x="601663" y="2154238"/>
            <a:ext cx="7940675" cy="4008437"/>
          </a:xfrm>
          <a:prstGeom prst="rect">
            <a:avLst/>
          </a:prstGeom>
        </p:spPr>
        <p:txBody>
          <a:bodyPr>
            <a:spAutoFit/>
          </a:bodyPr>
          <a:lstStyle/>
          <a:p>
            <a:pPr>
              <a:spcBef>
                <a:spcPts val="60"/>
              </a:spcBef>
              <a:spcAft>
                <a:spcPts val="0"/>
              </a:spcAft>
              <a:defRPr/>
            </a:pPr>
            <a:r>
              <a:rPr lang="en-US" b="1" i="1" spc="-40" dirty="0">
                <a:latin typeface="+mj-lt"/>
                <a:ea typeface="Times New Roman" panose="02020603050405020304" pitchFamily="18" charset="0"/>
                <a:cs typeface="Times New Roman" panose="02020603050405020304" pitchFamily="18" charset="0"/>
              </a:rPr>
              <a:t>Family Transition</a:t>
            </a:r>
            <a:endParaRPr lang="en-US" spc="-4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spcBef>
                <a:spcPts val="0"/>
              </a:spcBef>
              <a:spcAft>
                <a:spcPts val="0"/>
              </a:spcAft>
              <a:defRPr/>
            </a:pPr>
            <a:r>
              <a:rPr lang="en-US" sz="600" spc="-4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30% of family-owned businesses reach to the second generation</a:t>
            </a:r>
          </a:p>
          <a:p>
            <a:pPr marL="342900" indent="-342900">
              <a:spcBef>
                <a:spcPts val="60"/>
              </a:spcBef>
              <a:spcAft>
                <a:spcPts val="0"/>
              </a:spcAft>
              <a:buFont typeface="Symbol" panose="05050102010706020507" pitchFamily="18" charset="2"/>
              <a:buChar char=""/>
              <a:defRPr/>
            </a:pPr>
            <a:endParaRPr lang="en-US" sz="600" spc="-40" dirty="0">
              <a:ea typeface="Times New Roman" panose="02020603050405020304" pitchFamily="18"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12% of family-owned businesses reach to the third generation</a:t>
            </a:r>
          </a:p>
          <a:p>
            <a:pPr marL="342900" indent="-342900">
              <a:spcBef>
                <a:spcPts val="60"/>
              </a:spcBef>
              <a:spcAft>
                <a:spcPts val="0"/>
              </a:spcAft>
              <a:buFont typeface="Symbol" panose="05050102010706020507" pitchFamily="18" charset="2"/>
              <a:buChar char=""/>
              <a:defRPr/>
            </a:pPr>
            <a:endParaRPr lang="en-US" sz="600" spc="-40" dirty="0">
              <a:ea typeface="Times New Roman" panose="02020603050405020304" pitchFamily="18"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3% of family-owned businesses reach to the fourth generation and beyond</a:t>
            </a:r>
          </a:p>
          <a:p>
            <a:pPr marL="342900" indent="-342900">
              <a:spcBef>
                <a:spcPts val="60"/>
              </a:spcBef>
              <a:spcAft>
                <a:spcPts val="0"/>
              </a:spcAft>
              <a:buFont typeface="Symbol" panose="05050102010706020507" pitchFamily="18" charset="2"/>
              <a:buChar char=""/>
              <a:defRPr/>
            </a:pPr>
            <a:endParaRPr lang="en-US" sz="600" spc="-40" dirty="0">
              <a:ea typeface="Times New Roman" panose="02020603050405020304" pitchFamily="18"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One of ten business owners successfully pass their business successfully onto the next generation</a:t>
            </a:r>
            <a:br>
              <a:rPr lang="en-US" spc="-40" dirty="0">
                <a:ea typeface="Times New Roman" panose="02020603050405020304" pitchFamily="18" charset="0"/>
                <a:cs typeface="Times New Roman" panose="02020603050405020304" pitchFamily="18" charset="0"/>
              </a:rPr>
            </a:br>
            <a:endParaRPr lang="en-US" sz="600" spc="-40" dirty="0">
              <a:ea typeface="Times New Roman" panose="02020603050405020304" pitchFamily="18"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Two thirds of business owners are not familiar with their exit options</a:t>
            </a:r>
            <a:endParaRPr lang="en-US" sz="1700" dirty="0">
              <a:ea typeface="Calibri" panose="020F0502020204030204" pitchFamily="34" charset="0"/>
              <a:cs typeface="Times New Roman" panose="02020603050405020304" pitchFamily="18" charset="0"/>
            </a:endParaRPr>
          </a:p>
          <a:p>
            <a:pPr marL="457200">
              <a:spcBef>
                <a:spcPts val="0"/>
              </a:spcBef>
              <a:spcAft>
                <a:spcPts val="0"/>
              </a:spcAft>
              <a:defRPr/>
            </a:pPr>
            <a:r>
              <a:rPr lang="en-US" sz="600" spc="-40" dirty="0">
                <a:ea typeface="Times New Roman" panose="02020603050405020304" pitchFamily="18" charset="0"/>
                <a:cs typeface="Times New Roman" panose="02020603050405020304" pitchFamily="18" charset="0"/>
              </a:rPr>
              <a:t> </a:t>
            </a:r>
            <a:endParaRPr lang="en-US" sz="600" dirty="0">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78% of business owners have no formal transition plan/team</a:t>
            </a:r>
            <a:endParaRPr lang="en-US" sz="1700" dirty="0">
              <a:ea typeface="Times New Roman" panose="02020603050405020304" pitchFamily="18"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endParaRPr lang="en-US" sz="600" dirty="0">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83% of business owners have no written exit plan</a:t>
            </a:r>
          </a:p>
          <a:p>
            <a:pPr marL="342900" indent="-342900">
              <a:spcBef>
                <a:spcPts val="60"/>
              </a:spcBef>
              <a:spcAft>
                <a:spcPts val="0"/>
              </a:spcAft>
              <a:buFont typeface="Symbol" panose="05050102010706020507" pitchFamily="18" charset="2"/>
              <a:buChar char=""/>
              <a:defRPr/>
            </a:pPr>
            <a:endParaRPr lang="en-US" sz="600" dirty="0">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Without proper planning, only 20% of transactions close </a:t>
            </a:r>
          </a:p>
          <a:p>
            <a:pPr marL="342900" indent="-342900">
              <a:spcBef>
                <a:spcPts val="60"/>
              </a:spcBef>
              <a:spcAft>
                <a:spcPts val="0"/>
              </a:spcAft>
              <a:buFont typeface="Symbol" panose="05050102010706020507" pitchFamily="18" charset="2"/>
              <a:buChar char=""/>
              <a:defRPr/>
            </a:pPr>
            <a:endParaRPr lang="en-US" sz="600" dirty="0">
              <a:ea typeface="Calibri" panose="020F0502020204030204" pitchFamily="34" charset="0"/>
              <a:cs typeface="Times New Roman" panose="02020603050405020304" pitchFamily="18" charset="0"/>
            </a:endParaRPr>
          </a:p>
          <a:p>
            <a:pPr marL="342900" indent="-342900">
              <a:spcBef>
                <a:spcPts val="60"/>
              </a:spcBef>
              <a:spcAft>
                <a:spcPts val="0"/>
              </a:spcAft>
              <a:buFont typeface="Symbol" panose="05050102010706020507" pitchFamily="18" charset="2"/>
              <a:buChar char=""/>
              <a:defRPr/>
            </a:pPr>
            <a:r>
              <a:rPr lang="en-US" sz="1700" spc="-40" dirty="0">
                <a:ea typeface="Times New Roman" panose="02020603050405020304" pitchFamily="18" charset="0"/>
                <a:cs typeface="Times New Roman" panose="02020603050405020304" pitchFamily="18" charset="0"/>
              </a:rPr>
              <a:t>With planning, 80%  of transactions close</a:t>
            </a:r>
            <a:endParaRPr lang="en-US" sz="1700" dirty="0">
              <a:ea typeface="Calibri" panose="020F0502020204030204" pitchFamily="34" charset="0"/>
              <a:cs typeface="Times New Roman" panose="02020603050405020304" pitchFamily="18" charset="0"/>
            </a:endParaRPr>
          </a:p>
        </p:txBody>
      </p:sp>
      <p:pic>
        <p:nvPicPr>
          <p:cNvPr id="40966" name="Picture 2" descr="Header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2DDE1BAE-86C8-4F0C-BF53-A40EEDBA2C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28613"/>
            <a:ext cx="3090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noFill/>
          <a:prstDash val="dash"/>
          <a:miter lim="800000"/>
          <a:headEnd/>
          <a:tailEnd/>
        </a:ln>
        <a:effectLst/>
      </a:spPr>
      <a:bodyPr lIns="92075" tIns="46038" rIns="92075" bIns="46038"/>
      <a:lstStyle>
        <a:defPPr marL="228600" indent="-228600" eaLnBrk="1" hangingPunct="1">
          <a:lnSpc>
            <a:spcPct val="90000"/>
          </a:lnSpc>
          <a:spcBef>
            <a:spcPct val="20000"/>
          </a:spcBef>
          <a:buClr>
            <a:schemeClr val="accent2"/>
          </a:buClr>
          <a:defRPr sz="1200" kern="0" dirty="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noFill/>
          <a:prstDash val="dash"/>
          <a:miter lim="800000"/>
          <a:headEnd/>
          <a:tailEnd/>
        </a:ln>
        <a:effectLst/>
      </a:spPr>
      <a:bodyPr lIns="92075" tIns="46038" rIns="92075" bIns="46038"/>
      <a:lstStyle>
        <a:defPPr marL="228600" indent="-228600" eaLnBrk="1" hangingPunct="1">
          <a:lnSpc>
            <a:spcPct val="90000"/>
          </a:lnSpc>
          <a:spcBef>
            <a:spcPct val="20000"/>
          </a:spcBef>
          <a:buClr>
            <a:schemeClr val="accent2"/>
          </a:buClr>
          <a:defRPr sz="1200" kern="0" dirty="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MICPA 2017 first draft</Template>
  <TotalTime>351</TotalTime>
  <Words>5347</Words>
  <Application>Microsoft Office PowerPoint</Application>
  <PresentationFormat>On-screen Show (4:3)</PresentationFormat>
  <Paragraphs>611</Paragraphs>
  <Slides>46</Slides>
  <Notes>36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46</vt:i4>
      </vt:variant>
    </vt:vector>
  </HeadingPairs>
  <TitlesOfParts>
    <vt:vector size="59" baseType="lpstr">
      <vt:lpstr>Arial</vt:lpstr>
      <vt:lpstr>Calibri</vt:lpstr>
      <vt:lpstr>Lato-Bold</vt:lpstr>
      <vt:lpstr>Lato-Regular</vt:lpstr>
      <vt:lpstr>MyriadLB</vt:lpstr>
      <vt:lpstr>NudistaSemiBold</vt:lpstr>
      <vt:lpstr>Palatino Linotype</vt:lpstr>
      <vt:lpstr>Symbol</vt:lpstr>
      <vt:lpstr>Times New Roman</vt:lpstr>
      <vt:lpstr>Wingdings</vt:lpstr>
      <vt:lpstr>2_Default Design</vt:lpstr>
      <vt:lpstr>3_Default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know…? (cont.) </vt:lpstr>
      <vt:lpstr>Did you know……?</vt:lpstr>
      <vt:lpstr>PowerPoint Presentation</vt:lpstr>
      <vt:lpstr>Constant Change</vt:lpstr>
      <vt:lpstr>Where are they now?</vt:lpstr>
      <vt:lpstr>1900</vt:lpstr>
      <vt:lpstr>1913</vt:lpstr>
      <vt:lpstr>iPhone vs Technology 2007 </vt:lpstr>
      <vt:lpstr>Why do we fail to anticipate disruptions and why do we not discuss how events may affect us and our business?</vt:lpstr>
      <vt:lpstr>PowerPoint Presentation</vt:lpstr>
      <vt:lpstr>Retail Storefront Closings 2017</vt:lpstr>
      <vt:lpstr>Disruption in the Auto Industry is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Succession Considerations</vt:lpstr>
      <vt:lpstr>Have You Thought About Your Succession? Consideration #1</vt:lpstr>
      <vt:lpstr>The Magical 5X Valuation Multiple Consideration #2</vt:lpstr>
      <vt:lpstr>Using Competitive Intelligence to Drive your Strategic Thinking Consideration #3</vt:lpstr>
      <vt:lpstr>Prepare Now for your Succession and/or Sale Consideration #4</vt:lpstr>
      <vt:lpstr>Your Succession Planning Team</vt:lpstr>
      <vt:lpstr>PowerPoint Presentation</vt:lpstr>
      <vt:lpstr>PowerPoint Presentation</vt:lpstr>
      <vt:lpstr>PowerPoint Presentation</vt:lpstr>
      <vt:lpstr>PowerPoint Presentation</vt:lpstr>
      <vt:lpstr>PowerPoint Presentation</vt:lpstr>
      <vt:lpstr>PowerPoint Presentation</vt:lpstr>
      <vt:lpstr>What happens when you don’t plan…..  Case Study #1</vt:lpstr>
      <vt:lpstr>A Successful Family Succession Plan… Case Study #2</vt:lpstr>
      <vt:lpstr>A Successful Sale Case Study #3</vt:lpstr>
      <vt:lpstr>When do I need to start planning? – NOW!</vt:lpstr>
      <vt:lpstr>PowerPoint Presentation</vt:lpstr>
      <vt:lpstr>What are the Benefits?</vt:lpstr>
      <vt:lpstr>PowerPoint Presentation</vt:lpstr>
    </vt:vector>
  </TitlesOfParts>
  <Company>Whitehall Group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O'Brien;obrien@whitehallgroupllc.com</dc:creator>
  <cp:lastModifiedBy>James Linton</cp:lastModifiedBy>
  <cp:revision>39</cp:revision>
  <cp:lastPrinted>2017-09-05T13:18:20Z</cp:lastPrinted>
  <dcterms:created xsi:type="dcterms:W3CDTF">2017-05-11T13:07:07Z</dcterms:created>
  <dcterms:modified xsi:type="dcterms:W3CDTF">2022-08-04T14:47:01Z</dcterms:modified>
</cp:coreProperties>
</file>